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5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embeddedFontLst>
    <p:embeddedFont>
      <p:font typeface="OPPOSans B" panose="02010600030101010101" charset="-122"/>
      <p:regular r:id="rId27"/>
    </p:embeddedFont>
    <p:embeddedFont>
      <p:font typeface="OPPOSans H" panose="02010600030101010101" charset="-122"/>
      <p:regular r:id="rId28"/>
    </p:embeddedFont>
    <p:embeddedFont>
      <p:font typeface="OPPOSans L" panose="02010600030101010101" charset="-122"/>
      <p:regular r:id="rId29"/>
    </p:embeddedFont>
    <p:embeddedFont>
      <p:font typeface="Source Han Sans" panose="02010600030101010101" charset="-122"/>
      <p:regular r:id="rId30"/>
    </p:embeddedFont>
    <p:embeddedFont>
      <p:font typeface="Source Han Sans CN Bold" panose="02010600030101010101" charset="-12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0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font" Target="fonts/font1.fntdata"/><Relationship Id="rId28" Type="http://schemas.openxmlformats.org/officeDocument/2006/relationships/font" Target="fonts/font2.fntdata"/><Relationship Id="rId29" Type="http://schemas.openxmlformats.org/officeDocument/2006/relationships/font" Target="fonts/font3.fntdata"/><Relationship Id="rId30" Type="http://schemas.openxmlformats.org/officeDocument/2006/relationships/font" Target="fonts/font4.fntdata"/><Relationship Id="rId31" Type="http://schemas.openxmlformats.org/officeDocument/2006/relationships/font" Target="fonts/font5.fntdata"/><Relationship Id="rId32" Type="http://schemas.openxmlformats.org/officeDocument/2006/relationships/font" Target="fonts/font6.fntdata"/><Relationship Id="rId33" Type="http://schemas.openxmlformats.org/officeDocument/2006/relationships/font" Target="fonts/font7.fntdata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 dirty="0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zh-CN" altLang="en-US" sz="39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3900">
                <a:solidFill>
                  <a:srgbClr val="000000"/>
                </a:solidFill>
                <a:latin typeface="标准粗黑"/>
              </a:rPr>
              <a:t>TCP-IP协议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11" y="5171432"/>
            <a:ext cx="2111164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时间：2025/04/01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主讲人：丁力宏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15459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的路由选择与转发功能主要包括路径计算、路由表维护和数据包转发。关键知识点包括路由算法（如RIP、OSPF）、IP寻址、子网划分、NAT及路由协议分类（IGP/EGP）。教学重点为路由表结构、转发流程及协议实现原理。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815459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路由选择与转发功能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517215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TCP/IP协议是网络互联的核心，包含四层架构（应用层、传输层、网络层、链路层）。IP协议负责寻址与路由，使用IPv4/IPv6地址；TCP保障可靠传输。关键知识点包括分组交换、子网划分、NAT、DNS及ARP协议等。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17215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网络互联与地址管理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695010" y="2375210"/>
            <a:ext cx="2979460" cy="343005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是互联网核心协议，包含网络层（IP）和传输层（TCP）。分组交换将数据分割为分组独立传输，数据报服务（如UDP）提供无连接、不可靠但高效的传输。IP负责路由寻址，TCP确保可靠传输。教学内容包括协议分层、分组交换原理、数据报特点及TCP/IP工作机制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4695010" y="2060848"/>
            <a:ext cx="2979460" cy="3610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349B8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0349B8"/>
                </a:solidFill>
                <a:latin typeface="等线"/>
              </a:rPr>
              <a:t>分组交换与数据报服务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网络层的主要功能与服务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8155" t="3275" r="34948" b="3275"/>
          <a:stretch>
            <a:fillRect/>
          </a:stretch>
        </p:blipFill>
        <p:spPr>
          <a:xfrm>
            <a:off x="8723541" y="2017485"/>
            <a:ext cx="2808059" cy="6503455"/>
          </a:xfrm>
          <a:custGeom>
            <a:avLst/>
            <a:gdLst/>
            <a:ahLst/>
            <a:cxnLst/>
            <a:rect l="l" t="t" r="r" b="b"/>
            <a:pathLst>
              <a:path w="2808059" h="6503455">
                <a:moveTo>
                  <a:pt x="0" y="0"/>
                </a:moveTo>
                <a:lnTo>
                  <a:pt x="2808059" y="0"/>
                </a:lnTo>
                <a:lnTo>
                  <a:pt x="2808059" y="6503455"/>
                </a:lnTo>
                <a:lnTo>
                  <a:pt x="0" y="650345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8757115" y="0"/>
            <a:ext cx="1576470" cy="180164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625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IP地址的分类与子网划分原理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9625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IP地址分为A、B、C、D、E五类，其中A、B、C类用于主机地址。子网划分通过借用主机位扩展网络位，利用子网掩码标识网络与主机部分。核心包括地址分类规则、子网掩码计算及CIDR无类寻址方法。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4086700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388800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路由表的结构与路由选择算法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388800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中路由表包含目标网络、子网掩码、下一跳地址和接口等字段。路由选择算法包括静态路由（手动配置）和动态路由（如RIP、OSPF、BGP），通过度量值（跳数、带宽等）选择最优路径。教学内容涵盖路由表结构、算法分类及典型协议工作原理。</a:t>
            </a:r>
          </a:p>
        </p:txBody>
      </p:sp>
      <p:sp>
        <p:nvSpPr>
          <p:cNvPr id="11" name="标题 1"/>
          <p:cNvSpPr txBox="1"/>
          <p:nvPr/>
        </p:nvSpPr>
        <p:spPr>
          <a:xfrm>
            <a:off x="7475774" y="2324099"/>
            <a:ext cx="3124200" cy="3035301"/>
          </a:xfrm>
          <a:prstGeom prst="rect">
            <a:avLst/>
          </a:prstGeom>
          <a:solidFill>
            <a:schemeClr val="bg1"/>
          </a:solidFill>
          <a:ln w="3175" cap="sq">
            <a:solidFill>
              <a:schemeClr val="accent1"/>
            </a:solidFill>
          </a:ln>
          <a:effectLst>
            <a:outerShdw blurRad="190500" sx="101000" sy="101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777874" y="2603886"/>
            <a:ext cx="2520000" cy="6493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动态路由协议的工作原理与比较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7777874" y="3372878"/>
            <a:ext cx="2520000" cy="19429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动态路由协议通过交换路由信息自动更新路由表，适用于大型网络。常见协议包括RIP（基于跳数）、OSPF（链路状态）和BGP（路径向量）。RIP简单但收敛慢，OSPF高效但复杂，BGP用于自治系统间路由。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IP地址编址与路由选择机制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TCP协议与传输层机制详解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661773" y="40913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02087" y="208724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3107" y="229193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协议是面向连接的可靠传输层协议，提供端到端的数据传输服务。核心功能包括：三次握手建立连接、可靠数据传输（确认重传机制）、流量控制（滑动窗口）和拥塞控制。其通过序列号、确认应答等机制确保数据有序、无差错、不丢失地传输。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28040" y="4270595"/>
            <a:ext cx="3423626" cy="13828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报文段结构包含首部和数据两部分。关键字段包括：源/目的端口（16位）、序列号（32位）、确认号（32位）、首部长度（4位）、控制标志（6位）、窗口大小（16位）、校验和（16位）及紧急指针（16位）。各字段协同实现可靠传输、流量控制和连接管理功能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30433" y="375475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TCP报文段结构与关键字段解析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7902087" y="2251295"/>
            <a:ext cx="3423626" cy="27010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TCP连接建立采用三次握手机制：  
1. 客户端发送SYN=1、seq=x的同步报文；  
2. 服务端回复SYN=1、ACK=1、seq=y、ack=x+1的确认报文；  
3. 客户端发送ACK=1、seq=x+1、ack=y+1完成连接。  
原理：通过序列号同步与双向确认确保可靠连接，防止历史连接干扰。知识点包括SYN/ACK标志、序列号协商及资源分配时机。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7902087" y="1748155"/>
            <a:ext cx="341869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TCP连接建立的三次握手机制及其原理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5015880" y="2225769"/>
            <a:ext cx="2160240" cy="2160240"/>
          </a:xfrm>
          <a:prstGeom prst="ellipse">
            <a:avLst/>
          </a:pr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39492" y="2349381"/>
            <a:ext cx="1913016" cy="1913016"/>
          </a:xfrm>
          <a:prstGeom prst="ellipse">
            <a:avLst/>
          </a:prstGeom>
          <a:solidFill>
            <a:schemeClr val="accent1">
              <a:alpha val="24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283507" y="2493397"/>
            <a:ext cx="1624986" cy="162498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812323" y="3048703"/>
            <a:ext cx="567354" cy="514372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661773" y="2135505"/>
            <a:ext cx="1584960" cy="990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5500" y="1801495"/>
            <a:ext cx="3421233" cy="426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TCP协议的定义与核心功能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TCP协议基本概念与三次握手机制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5400000">
            <a:off x="40669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4310565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823360" y="2315542"/>
            <a:ext cx="499170" cy="54072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4446211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6157472" y="1607430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6401066" y="1851023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6536713" y="1986669"/>
            <a:ext cx="1198468" cy="1198468"/>
          </a:xfrm>
          <a:prstGeom prst="teardrop">
            <a:avLst/>
          </a:prstGeom>
          <a:noFill/>
          <a:ln w="12700" cap="sq">
            <a:solidFill>
              <a:schemeClr val="accent2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 flipV="1">
            <a:off x="6856571" y="2315542"/>
            <a:ext cx="558749" cy="54072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35672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TCP流量控制通过滑动窗口机制实现，确保发送方速率匹配接收方处理能力。窗口大小动态调整，接收方通过ACK报文通告剩余缓冲区空间。核心知识点包括：窗口通告、累积确认、零窗口探测及流量控制算法。</a:t>
            </a:r>
          </a:p>
        </p:txBody>
      </p:sp>
      <p:sp>
        <p:nvSpPr>
          <p:cNvPr id="14" name="标题 1"/>
          <p:cNvSpPr txBox="1"/>
          <p:nvPr/>
        </p:nvSpPr>
        <p:spPr>
          <a:xfrm>
            <a:off x="935672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TCP流量控制的基本概念与滑动窗口机制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353888" y="231848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TCP/IP协议中，慢启动与拥塞避免算法通过动态调整拥塞窗口（cwnd）实现流量控制。慢启动阶段cwnd指数增长，达到阈值后转为线性增长的拥塞避免阶段。出现丢包时，阈值减半并重新进入慢启动。算法结合超时重传和快速恢复机制优化网络性能。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8353888" y="199451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慢启动与拥塞避免算法的实现过程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rot="5400000" flipH="1" flipV="1">
            <a:off x="6157473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 flipH="1" flipV="1">
            <a:off x="6401066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6893085" y="4441799"/>
            <a:ext cx="540722" cy="473394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 flipV="1">
            <a:off x="6536713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V="1">
            <a:off x="4064880" y="3700023"/>
            <a:ext cx="1956947" cy="1956947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406400" dist="38100" dir="10800000" sx="106000" sy="106000" algn="r" rotWithShape="0">
              <a:schemeClr val="bg1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 flipV="1">
            <a:off x="4308473" y="3943616"/>
            <a:ext cx="1469760" cy="1469760"/>
          </a:xfrm>
          <a:prstGeom prst="teardrop">
            <a:avLst/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  <a:effectLst>
            <a:outerShdw blurRad="228600" dist="304800" dir="2700000" sx="88000" sy="88000" algn="tl" rotWithShape="0">
              <a:schemeClr val="accent2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800492" y="4454869"/>
            <a:ext cx="540722" cy="44725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 flipV="1">
            <a:off x="4444119" y="4079262"/>
            <a:ext cx="1198468" cy="1198468"/>
          </a:xfrm>
          <a:prstGeom prst="teardrop">
            <a:avLst/>
          </a:prstGeom>
          <a:noFill/>
          <a:ln w="12700" cap="sq">
            <a:solidFill>
              <a:schemeClr val="accent1"/>
            </a:solidFill>
            <a:miter/>
          </a:ln>
          <a:effectLst>
            <a:outerShdw blurRad="431800" dist="304800" dir="2700000" sx="97000" sy="97000" algn="tl" rotWithShape="0">
              <a:schemeClr val="accent3">
                <a:lumMod val="60000"/>
                <a:lumOff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35672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TCP拥塞控制通过动态调整发送速率避免网络过载，核心算法包括慢启动、拥塞避免、快速重传和快速恢复。其原理基于拥塞窗口和阈值机制，通过丢包或延迟信号触发调整，分为基于丢包和基于延迟两类算法。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935672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TCP拥塞控制的基本原理与算法分类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>
            <a:off x="8353888" y="4297127"/>
            <a:ext cx="2885614" cy="1411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262626"/>
                </a:solidFill>
              </a:rPr>
              <a:t>快速重传与快速恢复机制用于提升TCP传输效率。当发送方连续收到3个重复ACK时立即重传丢失报文（快速重传），并调整拥塞窗口避免过度降速（快速恢复）。核心知识点包括：重复ACK阈值、部分ACK处理、拥塞窗口动态调整。</a:t>
            </a:r>
          </a:p>
        </p:txBody>
      </p:sp>
      <p:sp>
        <p:nvSpPr>
          <p:cNvPr id="30" name="标题 1"/>
          <p:cNvSpPr txBox="1"/>
          <p:nvPr/>
        </p:nvSpPr>
        <p:spPr>
          <a:xfrm>
            <a:off x="8353888" y="3973157"/>
            <a:ext cx="2885614" cy="2878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快速重传与快速恢复机制的作用与实现</a:t>
            </a:r>
            <a:endParaRPr kumimoji="1" lang="zh-CN" altLang="en-US" dirty="0"/>
          </a:p>
        </p:txBody>
      </p:sp>
      <p:sp>
        <p:nvSpPr>
          <p:cNvPr id="3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TCP流量控制与拥塞控制原理</a:t>
            </a:r>
            <a:endParaRPr kumimoji="1" lang="zh-CN" altLang="en-US" dirty="0"/>
          </a:p>
        </p:txBody>
      </p:sp>
      <p:sp>
        <p:nvSpPr>
          <p:cNvPr id="3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73100" y="2254176"/>
            <a:ext cx="3166575" cy="3304607"/>
          </a:xfrm>
          <a:custGeom>
            <a:avLst/>
            <a:gdLst>
              <a:gd name="connsiteX0" fmla="*/ 1976659 w 2642041"/>
              <a:gd name="connsiteY0" fmla="*/ 2197272 h 2197271"/>
              <a:gd name="connsiteX1" fmla="*/ 170997 w 2642041"/>
              <a:gd name="connsiteY1" fmla="*/ 1200525 h 2197271"/>
              <a:gd name="connsiteX2" fmla="*/ 0 w 2642041"/>
              <a:gd name="connsiteY2" fmla="*/ 90372 h 2197271"/>
              <a:gd name="connsiteX3" fmla="*/ 2642042 w 2642041"/>
              <a:gd name="connsiteY3" fmla="*/ 0 h 2197271"/>
              <a:gd name="connsiteX4" fmla="*/ 1976659 w 2642041"/>
              <a:gd name="connsiteY4" fmla="*/ 2197272 h 2197271"/>
            </a:gdLst>
            <a:ahLst/>
            <a:cxnLst/>
            <a:rect l="l" t="t" r="r" b="b"/>
            <a:pathLst>
              <a:path w="2642041" h="2197271">
                <a:moveTo>
                  <a:pt x="1976659" y="2197272"/>
                </a:moveTo>
                <a:lnTo>
                  <a:pt x="170997" y="1200525"/>
                </a:lnTo>
                <a:lnTo>
                  <a:pt x="0" y="90372"/>
                </a:lnTo>
                <a:lnTo>
                  <a:pt x="2642042" y="0"/>
                </a:lnTo>
                <a:lnTo>
                  <a:pt x="1976659" y="2197272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8789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54088" y="2124624"/>
            <a:ext cx="2871125" cy="3434159"/>
          </a:xfrm>
          <a:custGeom>
            <a:avLst/>
            <a:gdLst>
              <a:gd name="connsiteX0" fmla="*/ 2481677 w 2481676"/>
              <a:gd name="connsiteY0" fmla="*/ 1938561 h 2179551"/>
              <a:gd name="connsiteX1" fmla="*/ 24808 w 2481676"/>
              <a:gd name="connsiteY1" fmla="*/ 2179552 h 2179551"/>
              <a:gd name="connsiteX2" fmla="*/ 0 w 2481676"/>
              <a:gd name="connsiteY2" fmla="*/ 0 h 2179551"/>
              <a:gd name="connsiteX3" fmla="*/ 2238028 w 2481676"/>
              <a:gd name="connsiteY3" fmla="*/ 376549 h 2179551"/>
              <a:gd name="connsiteX4" fmla="*/ 2481677 w 2481676"/>
              <a:gd name="connsiteY4" fmla="*/ 1938561 h 2179551"/>
            </a:gdLst>
            <a:ahLst/>
            <a:cxnLst/>
            <a:rect l="l" t="t" r="r" b="b"/>
            <a:pathLst>
              <a:path w="2481676" h="2179551">
                <a:moveTo>
                  <a:pt x="2481677" y="1938561"/>
                </a:moveTo>
                <a:lnTo>
                  <a:pt x="24808" y="2179552"/>
                </a:lnTo>
                <a:lnTo>
                  <a:pt x="0" y="0"/>
                </a:lnTo>
                <a:lnTo>
                  <a:pt x="2238028" y="376549"/>
                </a:lnTo>
                <a:lnTo>
                  <a:pt x="2481677" y="1938561"/>
                </a:lnTo>
                <a:close/>
              </a:path>
            </a:pathLst>
          </a:custGeom>
          <a:noFill/>
          <a:ln w="8856" cap="flat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9365" y="2805332"/>
            <a:ext cx="2960568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9 w 2470158"/>
              <a:gd name="connsiteY1" fmla="*/ 0 h 1476070"/>
              <a:gd name="connsiteX2" fmla="*/ 2470159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9" y="0"/>
                </a:lnTo>
                <a:lnTo>
                  <a:pt x="2470159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39623" y="2254176"/>
            <a:ext cx="3166577" cy="3304607"/>
          </a:xfrm>
          <a:custGeom>
            <a:avLst/>
            <a:gdLst>
              <a:gd name="connsiteX0" fmla="*/ 0 w 2642042"/>
              <a:gd name="connsiteY0" fmla="*/ 0 h 2197271"/>
              <a:gd name="connsiteX1" fmla="*/ 2642042 w 2642042"/>
              <a:gd name="connsiteY1" fmla="*/ 90372 h 2197271"/>
              <a:gd name="connsiteX2" fmla="*/ 2470159 w 2642042"/>
              <a:gd name="connsiteY2" fmla="*/ 1201411 h 2197271"/>
              <a:gd name="connsiteX3" fmla="*/ 665384 w 2642042"/>
              <a:gd name="connsiteY3" fmla="*/ 2197272 h 2197271"/>
              <a:gd name="connsiteX4" fmla="*/ 0 w 2642042"/>
              <a:gd name="connsiteY4" fmla="*/ 0 h 2197271"/>
            </a:gdLst>
            <a:ahLst/>
            <a:cxnLst/>
            <a:rect l="l" t="t" r="r" b="b"/>
            <a:pathLst>
              <a:path w="2642042" h="2197271">
                <a:moveTo>
                  <a:pt x="0" y="0"/>
                </a:moveTo>
                <a:lnTo>
                  <a:pt x="2642042" y="90372"/>
                </a:lnTo>
                <a:lnTo>
                  <a:pt x="2470159" y="1201411"/>
                </a:lnTo>
                <a:lnTo>
                  <a:pt x="665384" y="2197272"/>
                </a:lnTo>
                <a:lnTo>
                  <a:pt x="0" y="0"/>
                </a:lnTo>
                <a:close/>
              </a:path>
            </a:pathLst>
          </a:custGeom>
          <a:noFill/>
          <a:ln w="8856" cap="flat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55313" y="2805332"/>
            <a:ext cx="3135197" cy="2348231"/>
          </a:xfrm>
          <a:custGeom>
            <a:avLst/>
            <a:gdLst>
              <a:gd name="connsiteX0" fmla="*/ 0 w 2470158"/>
              <a:gd name="connsiteY0" fmla="*/ 0 h 1476070"/>
              <a:gd name="connsiteX1" fmla="*/ 2470158 w 2470158"/>
              <a:gd name="connsiteY1" fmla="*/ 0 h 1476070"/>
              <a:gd name="connsiteX2" fmla="*/ 2470158 w 2470158"/>
              <a:gd name="connsiteY2" fmla="*/ 1476070 h 1476070"/>
              <a:gd name="connsiteX3" fmla="*/ 0 w 2470158"/>
              <a:gd name="connsiteY3" fmla="*/ 1476070 h 1476070"/>
            </a:gdLst>
            <a:ahLst/>
            <a:cxnLst/>
            <a:rect l="l" t="t" r="r" b="b"/>
            <a:pathLst>
              <a:path w="2470158" h="1476070">
                <a:moveTo>
                  <a:pt x="0" y="0"/>
                </a:moveTo>
                <a:lnTo>
                  <a:pt x="2470158" y="0"/>
                </a:lnTo>
                <a:lnTo>
                  <a:pt x="2470158" y="1476070"/>
                </a:lnTo>
                <a:lnTo>
                  <a:pt x="0" y="1476070"/>
                </a:ln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95525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0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9" y="769045"/>
                  <a:pt x="384523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28787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2 w 769045"/>
              <a:gd name="connsiteY1" fmla="*/ 769045 h 769045"/>
              <a:gd name="connsiteX2" fmla="*/ 0 w 769045"/>
              <a:gd name="connsiteY2" fmla="*/ 384523 h 769045"/>
              <a:gd name="connsiteX3" fmla="*/ 384522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2" y="769045"/>
                </a:cubicBezTo>
                <a:cubicBezTo>
                  <a:pt x="172157" y="769045"/>
                  <a:pt x="0" y="596888"/>
                  <a:pt x="0" y="384523"/>
                </a:cubicBezTo>
                <a:cubicBezTo>
                  <a:pt x="0" y="172157"/>
                  <a:pt x="172157" y="0"/>
                  <a:pt x="384522" y="0"/>
                </a:cubicBezTo>
                <a:cubicBezTo>
                  <a:pt x="596888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2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462049" y="1705617"/>
            <a:ext cx="921726" cy="921726"/>
          </a:xfrm>
          <a:custGeom>
            <a:avLst/>
            <a:gdLst>
              <a:gd name="connsiteX0" fmla="*/ 769045 w 769045"/>
              <a:gd name="connsiteY0" fmla="*/ 384523 h 769045"/>
              <a:gd name="connsiteX1" fmla="*/ 384523 w 769045"/>
              <a:gd name="connsiteY1" fmla="*/ 769045 h 769045"/>
              <a:gd name="connsiteX2" fmla="*/ 1 w 769045"/>
              <a:gd name="connsiteY2" fmla="*/ 384523 h 769045"/>
              <a:gd name="connsiteX3" fmla="*/ 384523 w 769045"/>
              <a:gd name="connsiteY3" fmla="*/ 0 h 769045"/>
              <a:gd name="connsiteX4" fmla="*/ 769045 w 769045"/>
              <a:gd name="connsiteY4" fmla="*/ 384523 h 769045"/>
            </a:gdLst>
            <a:ahLst/>
            <a:cxnLst/>
            <a:rect l="l" t="t" r="r" b="b"/>
            <a:pathLst>
              <a:path w="769045" h="769045">
                <a:moveTo>
                  <a:pt x="769045" y="384523"/>
                </a:moveTo>
                <a:cubicBezTo>
                  <a:pt x="769045" y="596888"/>
                  <a:pt x="596888" y="769045"/>
                  <a:pt x="384523" y="769045"/>
                </a:cubicBezTo>
                <a:cubicBezTo>
                  <a:pt x="172157" y="769045"/>
                  <a:pt x="1" y="596888"/>
                  <a:pt x="1" y="384523"/>
                </a:cubicBezTo>
                <a:cubicBezTo>
                  <a:pt x="1" y="172157"/>
                  <a:pt x="172157" y="0"/>
                  <a:pt x="384523" y="0"/>
                </a:cubicBezTo>
                <a:cubicBezTo>
                  <a:pt x="596889" y="0"/>
                  <a:pt x="769045" y="172157"/>
                  <a:pt x="769045" y="384523"/>
                </a:cubicBezTo>
                <a:close/>
              </a:path>
            </a:pathLst>
          </a:custGeom>
          <a:solidFill>
            <a:schemeClr val="accent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61971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TCP可靠传输的基本原理与机制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961971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TCP可靠传输通过以下机制实现：  
1. 确认应答（ACK）：接收方确认收到数据。  
2. 超时重传：未收到ACK时重发数据。  
3. 滑动窗口：流量控制，协调收发速率。  
4. 拥塞控制：动态调整发送速率避免网络过载。  
5. 序号与确认号：确保数据有序、无丢失。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795233" y="290952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TCP错误检测与确认机制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4795233" y="367051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TCP通过校验和检测传输错误，使用序列号确保数据有序到达。接收方发送ACK确认已接收数据，超时重传机制保障可靠性。选择性确认（SACK）可优化重传效率。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8628495" y="2912110"/>
            <a:ext cx="2588833" cy="6542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TCP超时重传与快速重传策略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628495" y="3673104"/>
            <a:ext cx="2588833" cy="136562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超时重传通过RTO计时器检测丢包，基于RTT动态调整超时阈值；快速重传则通过重复ACK触发，通常在收到3个重复ACK时立即重传丢失报文段。两种机制共同保障可靠传输，快速重传能更及时恢复丢包。教学需重点讲解触发条件、实现原理及协同工作机制。</a:t>
            </a:r>
          </a:p>
        </p:txBody>
      </p:sp>
      <p:sp>
        <p:nvSpPr>
          <p:cNvPr id="18" name="标题 1"/>
          <p:cNvSpPr txBox="1"/>
          <p:nvPr/>
        </p:nvSpPr>
        <p:spPr>
          <a:xfrm>
            <a:off x="2071187" y="1981280"/>
            <a:ext cx="370400" cy="3704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898276" y="1981280"/>
            <a:ext cx="382748" cy="37040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676493" y="1950744"/>
            <a:ext cx="492837" cy="43147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TCP可靠传输机制与错误恢复策略</a:t>
            </a:r>
            <a:endParaRPr kumimoji="1" lang="zh-CN" altLang="en-US" dirty="0"/>
          </a:p>
        </p:txBody>
      </p:sp>
      <p:sp>
        <p:nvSpPr>
          <p:cNvPr id="23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TCP/IP协议栈中的关键服务与应用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17881" y="1612365"/>
            <a:ext cx="758892" cy="822066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0400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TCP/IP协议栈采用四层结构：  
1. 网络接口层（物理/数据链路层）——负责物理传输  
2. 网络层（IP协议）——实现寻址与路由  
3. 传输层（TCP/UDP）——确保可靠/无连接传输  
4. 应用层（HTTP/FTP等）——提供用户服务  
各层分工协作，下层为上层提供服务，数据封装解封装实现通信。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660400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TCP/IP协议栈的四层结构模型及其对应关系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4552723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694363" y="1612365"/>
            <a:ext cx="790574" cy="822066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52723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TCP/IP协议分为四层：  
1. 网络接口层：负责物理传输，如以太网协议。  
2. 网络层（IP层）：核心协议IP，实现寻址和路由。  
3. 传输层：TCP（可靠传输）和UDP（高效传输）。  
4. 应用层：HTTP、FTP等，提供用户服务。  
各层协同完成数据封装、传输和解封装。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552723" y="3187556"/>
            <a:ext cx="3073854" cy="4367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各层核心协议与功能解析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45046" y="1297826"/>
            <a:ext cx="3073854" cy="1792809"/>
          </a:xfrm>
          <a:custGeom>
            <a:avLst/>
            <a:gdLst>
              <a:gd name="T0" fmla="*/ 549 w 585"/>
              <a:gd name="T1" fmla="*/ 0 h 386"/>
              <a:gd name="T2" fmla="*/ 36 w 585"/>
              <a:gd name="T3" fmla="*/ 0 h 386"/>
              <a:gd name="T4" fmla="*/ 0 w 585"/>
              <a:gd name="T5" fmla="*/ 36 h 386"/>
              <a:gd name="T6" fmla="*/ 0 w 585"/>
              <a:gd name="T7" fmla="*/ 283 h 386"/>
              <a:gd name="T8" fmla="*/ 36 w 585"/>
              <a:gd name="T9" fmla="*/ 319 h 386"/>
              <a:gd name="T10" fmla="*/ 418 w 585"/>
              <a:gd name="T11" fmla="*/ 319 h 386"/>
              <a:gd name="T12" fmla="*/ 405 w 585"/>
              <a:gd name="T13" fmla="*/ 363 h 386"/>
              <a:gd name="T14" fmla="*/ 426 w 585"/>
              <a:gd name="T15" fmla="*/ 378 h 386"/>
              <a:gd name="T16" fmla="*/ 500 w 585"/>
              <a:gd name="T17" fmla="*/ 323 h 386"/>
              <a:gd name="T18" fmla="*/ 504 w 585"/>
              <a:gd name="T19" fmla="*/ 319 h 386"/>
              <a:gd name="T20" fmla="*/ 549 w 585"/>
              <a:gd name="T21" fmla="*/ 319 h 386"/>
              <a:gd name="T22" fmla="*/ 585 w 585"/>
              <a:gd name="T23" fmla="*/ 283 h 386"/>
              <a:gd name="T24" fmla="*/ 585 w 585"/>
              <a:gd name="T25" fmla="*/ 36 h 386"/>
              <a:gd name="T26" fmla="*/ 549 w 585"/>
              <a:gd name="T27" fmla="*/ 0 h 386"/>
            </a:gdLst>
            <a:ahLst/>
            <a:cxnLst/>
            <a:rect l="0" t="0" r="r" b="b"/>
            <a:pathLst>
              <a:path w="585" h="386">
                <a:moveTo>
                  <a:pt x="549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302"/>
                  <a:pt x="16" y="319"/>
                  <a:pt x="36" y="319"/>
                </a:cubicBezTo>
                <a:cubicBezTo>
                  <a:pt x="418" y="319"/>
                  <a:pt x="418" y="319"/>
                  <a:pt x="418" y="319"/>
                </a:cubicBezTo>
                <a:cubicBezTo>
                  <a:pt x="405" y="363"/>
                  <a:pt x="405" y="363"/>
                  <a:pt x="405" y="363"/>
                </a:cubicBezTo>
                <a:cubicBezTo>
                  <a:pt x="401" y="376"/>
                  <a:pt x="415" y="386"/>
                  <a:pt x="426" y="378"/>
                </a:cubicBezTo>
                <a:cubicBezTo>
                  <a:pt x="500" y="323"/>
                  <a:pt x="500" y="323"/>
                  <a:pt x="500" y="323"/>
                </a:cubicBezTo>
                <a:cubicBezTo>
                  <a:pt x="502" y="322"/>
                  <a:pt x="503" y="320"/>
                  <a:pt x="504" y="319"/>
                </a:cubicBezTo>
                <a:cubicBezTo>
                  <a:pt x="549" y="319"/>
                  <a:pt x="549" y="319"/>
                  <a:pt x="549" y="319"/>
                </a:cubicBezTo>
                <a:cubicBezTo>
                  <a:pt x="569" y="319"/>
                  <a:pt x="585" y="302"/>
                  <a:pt x="585" y="283"/>
                </a:cubicBezTo>
                <a:cubicBezTo>
                  <a:pt x="585" y="36"/>
                  <a:pt x="585" y="36"/>
                  <a:pt x="585" y="36"/>
                </a:cubicBezTo>
                <a:cubicBezTo>
                  <a:pt x="585" y="16"/>
                  <a:pt x="569" y="0"/>
                  <a:pt x="54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571000" y="1612365"/>
            <a:ext cx="821946" cy="822066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45046" y="3674589"/>
            <a:ext cx="3073854" cy="251031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Source Han Sans"/>
                <a:cs typeface="Sans Serif Collection" panose="020B0502040504020204" pitchFamily="34" charset="0"/>
              </a:rPr>
              <a:t/>
            </a:r>
            <a:r>
              <a:rPr sz="1400">
                <a:solidFill>
                  <a:srgbClr val="262626"/>
                </a:solidFill>
              </a:rPr>
              <a:t>TCP/IP协议中，数据封装过程自上而下依次为应用层、传输层、网络层和网络接口层添加首部信息；解封装则逆向逐层剥离首部。关键知识点包括：协议分层、首部结构、PDU转换（报文/段/包/帧）及对等通信原理。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445046" y="3200256"/>
            <a:ext cx="3073854" cy="4240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数据封装与解封装过程在TCP/IP中的实现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TCP/IP协议栈的分层结构与核心功能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t="29431" b="39706"/>
          <a:stretch>
            <a:fillRect/>
          </a:stretch>
        </p:blipFill>
        <p:spPr>
          <a:xfrm>
            <a:off x="-600" y="1860550"/>
            <a:ext cx="12192000" cy="2106273"/>
          </a:xfrm>
          <a:custGeom>
            <a:avLst/>
            <a:gdLst/>
            <a:ahLst/>
            <a:cxnLst/>
            <a:rect l="l" t="t" r="r" b="b"/>
            <a:pathLst>
              <a:path w="12192000" h="2106273">
                <a:moveTo>
                  <a:pt x="0" y="0"/>
                </a:moveTo>
                <a:lnTo>
                  <a:pt x="12192000" y="0"/>
                </a:lnTo>
                <a:lnTo>
                  <a:pt x="12192000" y="2106273"/>
                </a:lnTo>
                <a:lnTo>
                  <a:pt x="0" y="210627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-1200" y="1860550"/>
            <a:ext cx="12193200" cy="210555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41158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2600000">
            <a:off x="660400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61660" y="3813699"/>
            <a:ext cx="280714" cy="304080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61781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IP地址的分类与子网划分技术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1107834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IP地址分为A、B、C、D、E五类，基于网络规模划分。子网划分通过借用主机位扩展网络位，使用子网掩码标识网络与主机部分。关键点包括地址分类规则、子网掩码计算及CIDR无类别域间路由技术。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4729436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2600000">
            <a:off x="4448676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38254" y="3827897"/>
            <a:ext cx="304080" cy="275683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150059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路由选择算法的原理与实现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4896110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的路由选择算法基于动态或静态策略，通过路由表确定最佳路径。核心知识点包括路由协议（如RIP、OSPF）、最短路径算法（如Dijkstra）、分组转发机制及路由表更新逻辑。实现涉及路由器配置、协议交互及路径优化。</a:t>
            </a:r>
          </a:p>
        </p:txBody>
      </p:sp>
      <p:sp>
        <p:nvSpPr>
          <p:cNvPr id="15" name="标题 1"/>
          <p:cNvSpPr txBox="1"/>
          <p:nvPr/>
        </p:nvSpPr>
        <p:spPr>
          <a:xfrm>
            <a:off x="8517712" y="3702205"/>
            <a:ext cx="3001188" cy="54864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2600000">
            <a:off x="8236952" y="3655020"/>
            <a:ext cx="643050" cy="719354"/>
          </a:xfrm>
          <a:custGeom>
            <a:avLst/>
            <a:gdLst>
              <a:gd name="connsiteX0" fmla="*/ 318443 w 424614"/>
              <a:gd name="connsiteY0" fmla="*/ 446523 h 474998"/>
              <a:gd name="connsiteX1" fmla="*/ 28474 w 424614"/>
              <a:gd name="connsiteY1" fmla="*/ 368827 h 474998"/>
              <a:gd name="connsiteX2" fmla="*/ 106171 w 424614"/>
              <a:gd name="connsiteY2" fmla="*/ 78858 h 474998"/>
              <a:gd name="connsiteX3" fmla="*/ 145376 w 424614"/>
              <a:gd name="connsiteY3" fmla="*/ 61202 h 474998"/>
              <a:gd name="connsiteX4" fmla="*/ 172396 w 424614"/>
              <a:gd name="connsiteY4" fmla="*/ 55086 h 474998"/>
              <a:gd name="connsiteX5" fmla="*/ 204346 w 424614"/>
              <a:gd name="connsiteY5" fmla="*/ 0 h 474998"/>
              <a:gd name="connsiteX6" fmla="*/ 236542 w 424614"/>
              <a:gd name="connsiteY6" fmla="*/ 55510 h 474998"/>
              <a:gd name="connsiteX7" fmla="*/ 267247 w 424614"/>
              <a:gd name="connsiteY7" fmla="*/ 57651 h 474998"/>
              <a:gd name="connsiteX8" fmla="*/ 396140 w 424614"/>
              <a:gd name="connsiteY8" fmla="*/ 156555 h 474998"/>
              <a:gd name="connsiteX9" fmla="*/ 318443 w 424614"/>
              <a:gd name="connsiteY9" fmla="*/ 446523 h 474998"/>
            </a:gdLst>
            <a:ahLst/>
            <a:cxnLst/>
            <a:rect l="l" t="t" r="r" b="b"/>
            <a:pathLst>
              <a:path w="424614" h="474998">
                <a:moveTo>
                  <a:pt x="318443" y="446523"/>
                </a:moveTo>
                <a:cubicBezTo>
                  <a:pt x="216914" y="505141"/>
                  <a:pt x="87091" y="470355"/>
                  <a:pt x="28474" y="368827"/>
                </a:cubicBezTo>
                <a:cubicBezTo>
                  <a:pt x="-30144" y="267298"/>
                  <a:pt x="4642" y="137475"/>
                  <a:pt x="106171" y="78858"/>
                </a:cubicBezTo>
                <a:cubicBezTo>
                  <a:pt x="118862" y="71530"/>
                  <a:pt x="131995" y="65663"/>
                  <a:pt x="145376" y="61202"/>
                </a:cubicBezTo>
                <a:lnTo>
                  <a:pt x="172396" y="55086"/>
                </a:lnTo>
                <a:lnTo>
                  <a:pt x="204346" y="0"/>
                </a:lnTo>
                <a:lnTo>
                  <a:pt x="236542" y="55510"/>
                </a:lnTo>
                <a:lnTo>
                  <a:pt x="267247" y="57651"/>
                </a:lnTo>
                <a:cubicBezTo>
                  <a:pt x="319721" y="71712"/>
                  <a:pt x="366831" y="105790"/>
                  <a:pt x="396140" y="156555"/>
                </a:cubicBezTo>
                <a:cubicBezTo>
                  <a:pt x="454757" y="258083"/>
                  <a:pt x="419971" y="387906"/>
                  <a:pt x="318443" y="446523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>
            <a:outerShdw blurRad="50800" dist="38100" dir="8100000" algn="tr" rotWithShape="0">
              <a:schemeClr val="accent2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26531" y="3813699"/>
            <a:ext cx="304080" cy="30408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938335" y="3774208"/>
            <a:ext cx="2312750" cy="39983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DADA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DADA"/>
                </a:solidFill>
                <a:latin typeface="等线"/>
              </a:rPr>
              <a:t>动态路由协议的工作原理与配置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>
            <a:off x="8684386" y="4375151"/>
            <a:ext cx="2810707" cy="1620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协议中动态路由协议通过交换路由信息自动更新路由表，常见协议如RIP、OSPF和BGP。其工作原理包括邻居发现、链路状态通告和最短路径计算。配置需设置协议类型、网络范围和路由策略，确保高效稳定的路径选择。</a:t>
            </a:r>
          </a:p>
        </p:txBody>
      </p:sp>
      <p:sp>
        <p:nvSpPr>
          <p:cNvPr id="20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IP地址与路由选择的关键技术</a:t>
            </a:r>
            <a:endParaRPr kumimoji="1" lang="zh-CN" altLang="en-US" dirty="0"/>
          </a:p>
        </p:txBody>
      </p:sp>
      <p:sp>
        <p:nvSpPr>
          <p:cNvPr id="22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3760901" y="1180393"/>
            <a:ext cx="78214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8900000" flipH="1">
            <a:off x="3337899" y="1208522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917767" y="1518594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TCP协议通过序列号、确认应答、超时重传等机制确保可靠传输。三次握手原理用于建立连接：客户端发送SYN，服务端回复SYN+ACK，客户端再发送ACK确认，实现双方通信能力验证。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1069542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917768" y="1195455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TCP协议可靠传输机制与三次握手原理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 flipH="1">
            <a:off x="660400" y="2989301"/>
            <a:ext cx="7757998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8900000" flipH="1">
            <a:off x="7645602" y="3017430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83422" y="3327502"/>
            <a:ext cx="6236007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UDP协议采用无连接传输机制，无需建立和释放连接，减少了握手开销。其头部结构简单（仅8字节），不保证可靠性但显著降低传输延迟，适用于实时应用（如视频会议、在线游戏）。核心优势在于高效性与低延迟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7506621" y="2878450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2" name="标题 1"/>
          <p:cNvSpPr txBox="1"/>
          <p:nvPr/>
        </p:nvSpPr>
        <p:spPr>
          <a:xfrm>
            <a:off x="977900" y="3004363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UDP协议无连接特性与低延迟优势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 flipH="1">
            <a:off x="3760901" y="4792135"/>
            <a:ext cx="7821499" cy="131192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8900000" flipH="1">
            <a:off x="3337899" y="4820263"/>
            <a:ext cx="1235616" cy="1235616"/>
          </a:xfrm>
          <a:prstGeom prst="roundRect">
            <a:avLst>
              <a:gd name="adj" fmla="val 5403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917767" y="5130335"/>
            <a:ext cx="6232833" cy="9299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TCP与UDP在实时通信和文件传输中的应用对比如下：  
- TCP：可靠传输，适用于文件传输（如FTP、HTTP），确保数据完整但延迟较高。  
- UDP：低延迟，适用于实时通信（如视频会议、VoIP），速度快但可能丢包。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alphaModFix/>
          </a:blip>
          <a:srcRect l="16685" r="16685"/>
          <a:stretch>
            <a:fillRect/>
          </a:stretch>
        </p:blipFill>
        <p:spPr>
          <a:xfrm flipH="1">
            <a:off x="3198918" y="4681284"/>
            <a:ext cx="1513576" cy="1513574"/>
          </a:xfrm>
          <a:custGeom>
            <a:avLst/>
            <a:gdLst/>
            <a:ahLst/>
            <a:cxnLst/>
            <a:rect l="l" t="t" r="r" b="b"/>
            <a:pathLst>
              <a:path w="1513576" h="1513574">
                <a:moveTo>
                  <a:pt x="756788" y="0"/>
                </a:moveTo>
                <a:cubicBezTo>
                  <a:pt x="772071" y="0"/>
                  <a:pt x="787354" y="5830"/>
                  <a:pt x="799014" y="17491"/>
                </a:cubicBezTo>
                <a:lnTo>
                  <a:pt x="1496086" y="714561"/>
                </a:lnTo>
                <a:cubicBezTo>
                  <a:pt x="1519406" y="737882"/>
                  <a:pt x="1519406" y="775692"/>
                  <a:pt x="1496086" y="799013"/>
                </a:cubicBezTo>
                <a:lnTo>
                  <a:pt x="799014" y="1496084"/>
                </a:lnTo>
                <a:cubicBezTo>
                  <a:pt x="775693" y="1519404"/>
                  <a:pt x="737883" y="1519404"/>
                  <a:pt x="714563" y="1496084"/>
                </a:cubicBezTo>
                <a:lnTo>
                  <a:pt x="17491" y="799013"/>
                </a:lnTo>
                <a:cubicBezTo>
                  <a:pt x="-5830" y="775692"/>
                  <a:pt x="-5830" y="737882"/>
                  <a:pt x="17491" y="714561"/>
                </a:cubicBezTo>
                <a:lnTo>
                  <a:pt x="714563" y="17491"/>
                </a:lnTo>
                <a:cubicBezTo>
                  <a:pt x="726223" y="5830"/>
                  <a:pt x="741506" y="0"/>
                  <a:pt x="7567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标题 1"/>
          <p:cNvSpPr txBox="1"/>
          <p:nvPr/>
        </p:nvSpPr>
        <p:spPr>
          <a:xfrm>
            <a:off x="4917768" y="4807197"/>
            <a:ext cx="6235700" cy="29450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TCP与UDP在实时通信与文件传输中的典型应用对比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TCP/UDP协议的特性与典型应用场景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14300" y="-177800"/>
            <a:ext cx="12433300" cy="7137400"/>
          </a:xfrm>
          <a:prstGeom prst="rect">
            <a:avLst/>
          </a:prstGeom>
          <a:solidFill>
            <a:srgbClr val="0068BF">
              <a:alpha val="100000"/>
            </a:srgbClr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669136"/>
            <a:ext cx="3517900" cy="558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0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CATALOGUE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4448480" y="746593"/>
            <a:ext cx="1066800" cy="4445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目录</a:t>
            </a: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660400" y="1178424"/>
            <a:ext cx="6569250" cy="2189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1800000">
            <a:off x="817139" y="2128664"/>
            <a:ext cx="1126135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199991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2903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01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162402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zh-CN" altLang="en-US" sz="2200" b="1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课程结构</a:t>
            </a:r>
          </a:p>
        </p:txBody>
      </p:sp>
      <p:sp>
        <p:nvSpPr>
          <p:cNvPr id="11" name="标题 1"/>
          <p:cNvSpPr txBox="1"/>
          <p:nvPr/>
        </p:nvSpPr>
        <p:spPr>
          <a:xfrm rot="1800000">
            <a:off x="6599590" y="2128664"/>
            <a:ext cx="1126136" cy="1062067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438562" y="199991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507292" y="214715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402286" y="211874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TCP/IP协议概述与体系结构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 rot="1800000">
            <a:off x="817140" y="3224813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096067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2903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62402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IP协议与网络层功能解析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 rot="1800000">
            <a:off x="6599637" y="3224813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439063" y="3096067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6507292" y="3243302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04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02286" y="3214897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TCP协议与传输层机制详解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1800000">
            <a:off x="817140" y="4320961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0400" y="4192215"/>
            <a:ext cx="716643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2903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62402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TCP/IP协议栈中的关键服务与应用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 rot="1800000">
            <a:off x="6599637" y="4320961"/>
            <a:ext cx="1126136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6439063" y="4192215"/>
            <a:ext cx="716644" cy="716643"/>
          </a:xfrm>
          <a:prstGeom prst="roundRect">
            <a:avLst>
              <a:gd name="adj" fmla="val 13192"/>
            </a:avLst>
          </a:prstGeom>
          <a:gradFill>
            <a:gsLst>
              <a:gs pos="1000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6507292" y="4339450"/>
            <a:ext cx="576000" cy="43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OPPOSans L"/>
                <a:ea typeface="OPPOSans L"/>
                <a:cs typeface="OPPOSans L"/>
              </a:rPr>
              <a:t>06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7402286" y="4311045"/>
            <a:ext cx="4116614" cy="79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20000"/>
              </a:lnSpc>
            </a:pPr>
            <a:r>
              <a:rPr kumimoji="1" lang="zh-CN" altLang="en-US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kumimoji="1" lang="en-US" altLang="zh-CN" sz="22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/>
            </a:r>
            <a:r>
              <a:rPr sz="2200" b="1">
                <a:solidFill>
                  <a:srgbClr val="FFFFFF"/>
                </a:solidFill>
                <a:latin typeface="等线"/>
              </a:rPr>
              <a:t>TCP/IP协议安全与性能优化策略</a:t>
            </a:r>
            <a:endParaRPr kumimoji="1" lang="zh-CN" altLang="en-US" sz="2200" dirty="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1" name="标题 1"/>
          <p:cNvSpPr txBox="1"/>
          <p:nvPr/>
        </p:nvSpPr>
        <p:spPr>
          <a:xfrm rot="1800000">
            <a:off x="817140" y="5417110"/>
            <a:ext cx="1126134" cy="1062066"/>
          </a:xfrm>
          <a:custGeom>
            <a:avLst/>
            <a:gdLst>
              <a:gd name="connsiteX0" fmla="*/ 204747 w 1414809"/>
              <a:gd name="connsiteY0" fmla="*/ 0 h 1285702"/>
              <a:gd name="connsiteX1" fmla="*/ 1414809 w 1414809"/>
              <a:gd name="connsiteY1" fmla="*/ 189890 h 1285702"/>
              <a:gd name="connsiteX2" fmla="*/ 1384606 w 1414809"/>
              <a:gd name="connsiteY2" fmla="*/ 1285702 h 1285702"/>
              <a:gd name="connsiteX3" fmla="*/ 0 w 1414809"/>
              <a:gd name="connsiteY3" fmla="*/ 1087361 h 1285702"/>
              <a:gd name="connsiteX4" fmla="*/ 204747 w 1414809"/>
              <a:gd name="connsiteY4" fmla="*/ 0 h 1285702"/>
            </a:gdLst>
            <a:ahLst/>
            <a:cxnLst/>
            <a:rect l="l" t="t" r="r" b="b"/>
            <a:pathLst>
              <a:path w="1414809" h="1285702">
                <a:moveTo>
                  <a:pt x="204747" y="0"/>
                </a:moveTo>
                <a:lnTo>
                  <a:pt x="1414809" y="189890"/>
                </a:lnTo>
                <a:lnTo>
                  <a:pt x="1384606" y="1285702"/>
                </a:lnTo>
                <a:lnTo>
                  <a:pt x="0" y="1087361"/>
                </a:lnTo>
                <a:lnTo>
                  <a:pt x="204747" y="0"/>
                </a:lnTo>
                <a:close/>
              </a:path>
            </a:pathLst>
          </a:custGeom>
          <a:gradFill>
            <a:gsLst>
              <a:gs pos="10000">
                <a:schemeClr val="accent1">
                  <a:lumMod val="75000"/>
                </a:schemeClr>
              </a:gs>
              <a:gs pos="90000">
                <a:schemeClr val="accent1">
                  <a:alpha val="0"/>
                </a:schemeClr>
              </a:gs>
            </a:gsLst>
            <a:lin ang="1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-1829827" y="2392207"/>
            <a:ext cx="16666713" cy="1320724"/>
          </a:xfrm>
          <a:custGeom>
            <a:avLst/>
            <a:gdLst>
              <a:gd name="connsiteX0" fmla="*/ 363888 w 16380637"/>
              <a:gd name="connsiteY0" fmla="*/ 1150374 h 1320724"/>
              <a:gd name="connsiteX1" fmla="*/ 452379 w 16380637"/>
              <a:gd name="connsiteY1" fmla="*/ 1120877 h 1320724"/>
              <a:gd name="connsiteX2" fmla="*/ 4433877 w 16380637"/>
              <a:gd name="connsiteY2" fmla="*/ 243655 h 1320724"/>
              <a:gd name="connsiteX3" fmla="*/ 9161079 w 16380637"/>
              <a:gd name="connsiteY3" fmla="*/ 1319611 h 1320724"/>
              <a:gd name="connsiteX4" fmla="*/ 16380637 w 16380637"/>
              <a:gd name="connsiteY4" fmla="*/ 0 h 1320724"/>
              <a:gd name="connsiteX5" fmla="*/ 16380637 w 16380637"/>
              <a:gd name="connsiteY5" fmla="*/ 0 h 6636774"/>
              <a:gd name="connsiteX6" fmla="*/ 16558997 w 16558997"/>
              <a:gd name="connsiteY6" fmla="*/ 6698717 h 6698717"/>
              <a:gd name="connsiteX7" fmla="*/ 16558997 w 16558997"/>
              <a:gd name="connsiteY7" fmla="*/ 6698717 h 6698717"/>
              <a:gd name="connsiteX0-1" fmla="*/ 160944 w 16266183"/>
              <a:gd name="connsiteY0-2" fmla="*/ 1150374 h 6636774"/>
              <a:gd name="connsiteX1-3" fmla="*/ 249435 w 16266183"/>
              <a:gd name="connsiteY1-4" fmla="*/ 1120877 h 6636774"/>
              <a:gd name="connsiteX2-5" fmla="*/ 5588351 w 16266183"/>
              <a:gd name="connsiteY2-6" fmla="*/ 176980 h 6636774"/>
              <a:gd name="connsiteX3-7" fmla="*/ 9304944 w 16266183"/>
              <a:gd name="connsiteY3-8" fmla="*/ 1445341 h 6636774"/>
              <a:gd name="connsiteX4-9" fmla="*/ 16177693 w 16266183"/>
              <a:gd name="connsiteY4-10" fmla="*/ 0 h 6636774"/>
              <a:gd name="connsiteX5-11" fmla="*/ 16266183 w 16266183"/>
              <a:gd name="connsiteY5-12" fmla="*/ 6607277 h 6636774"/>
              <a:gd name="connsiteX6-13" fmla="*/ 396918 w 16266183"/>
              <a:gd name="connsiteY6-14" fmla="*/ 6636774 h 6636774"/>
              <a:gd name="connsiteX7-15" fmla="*/ 160944 w 16266183"/>
              <a:gd name="connsiteY7-16" fmla="*/ 1150374 h 6636774"/>
              <a:gd name="connsiteX0-17" fmla="*/ 160944 w 16266183"/>
              <a:gd name="connsiteY0-18" fmla="*/ 1150374 h 6636774"/>
              <a:gd name="connsiteX1-19" fmla="*/ 249435 w 16266183"/>
              <a:gd name="connsiteY1-20" fmla="*/ 1120877 h 6636774"/>
              <a:gd name="connsiteX2-21" fmla="*/ 5588351 w 16266183"/>
              <a:gd name="connsiteY2-22" fmla="*/ 176980 h 6636774"/>
              <a:gd name="connsiteX3-23" fmla="*/ 9388764 w 16266183"/>
              <a:gd name="connsiteY3-24" fmla="*/ 1300561 h 6636774"/>
              <a:gd name="connsiteX4-25" fmla="*/ 16177693 w 16266183"/>
              <a:gd name="connsiteY4-26" fmla="*/ 0 h 6636774"/>
              <a:gd name="connsiteX5-27" fmla="*/ 16266183 w 16266183"/>
              <a:gd name="connsiteY5-28" fmla="*/ 6607277 h 6636774"/>
              <a:gd name="connsiteX6-29" fmla="*/ 396918 w 16266183"/>
              <a:gd name="connsiteY6-30" fmla="*/ 6636774 h 6636774"/>
              <a:gd name="connsiteX7-31" fmla="*/ 160944 w 16266183"/>
              <a:gd name="connsiteY7-32" fmla="*/ 1150374 h 6636774"/>
            </a:gdLst>
            <a:ahLst/>
            <a:cxnLst/>
            <a:rect l="l" t="t" r="r" b="b"/>
            <a:pathLst>
              <a:path w="16380637" h="1320724">
                <a:moveTo>
                  <a:pt x="363888" y="1150374"/>
                </a:moveTo>
                <a:cubicBezTo>
                  <a:pt x="-44151" y="1216741"/>
                  <a:pt x="-225953" y="1271997"/>
                  <a:pt x="452379" y="1120877"/>
                </a:cubicBezTo>
                <a:cubicBezTo>
                  <a:pt x="1130711" y="969757"/>
                  <a:pt x="2982427" y="210533"/>
                  <a:pt x="4433877" y="243655"/>
                </a:cubicBezTo>
                <a:cubicBezTo>
                  <a:pt x="5885327" y="276777"/>
                  <a:pt x="7169952" y="1360220"/>
                  <a:pt x="9161079" y="1319611"/>
                </a:cubicBezTo>
                <a:cubicBezTo>
                  <a:pt x="11152206" y="1279002"/>
                  <a:pt x="13826707" y="707922"/>
                  <a:pt x="16380637" y="0"/>
                </a:cubicBezTo>
              </a:path>
            </a:pathLst>
          </a:custGeom>
          <a:noFill/>
          <a:ln w="19050" cap="flat">
            <a:gradFill>
              <a:gsLst>
                <a:gs pos="9000">
                  <a:schemeClr val="accent1">
                    <a:alpha val="0"/>
                  </a:schemeClr>
                </a:gs>
                <a:gs pos="40000">
                  <a:schemeClr val="accent1">
                    <a:lumMod val="60000"/>
                    <a:lumOff val="40000"/>
                    <a:alpha val="100000"/>
                  </a:schemeClr>
                </a:gs>
                <a:gs pos="62000">
                  <a:schemeClr val="accent1">
                    <a:lumMod val="60000"/>
                    <a:lumOff val="40000"/>
                    <a:alpha val="100000"/>
                  </a:schemeClr>
                </a:gs>
                <a:gs pos="88000">
                  <a:schemeClr val="accent1">
                    <a:alpha val="0"/>
                  </a:schemeClr>
                </a:gs>
              </a:gsLst>
              <a:lin ang="108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1918" y="3666482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38330" y="2088831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HTTP协议的工作原理与网页浏览实践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706517" y="2682447"/>
            <a:ext cx="792000" cy="792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2459" y="2758389"/>
            <a:ext cx="640116" cy="640116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7108" y="2933634"/>
            <a:ext cx="330818" cy="2896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38331" y="4131562"/>
            <a:ext cx="2612678" cy="14738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TCP/IP协议是互联网通信基础，HTTP协议基于TCP实现客户端与服务器间的数据传输。网页浏览过程包括DNS解析、TCP连接建立、HTTP请求/响应及页面渲染。核心知识点涵盖协议分层、三次握手、状态码及报文结构等。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4640894" y="4086464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90264" y="2641687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DNS协议解析机制与域名查询案例分析</a:t>
            </a:r>
            <a:endParaRPr kumimoji="1" lang="zh-CN" altLang="en-US" dirty="0"/>
          </a:p>
        </p:txBody>
      </p:sp>
      <p:sp>
        <p:nvSpPr>
          <p:cNvPr id="12" name="标题 1"/>
          <p:cNvSpPr txBox="1"/>
          <p:nvPr/>
        </p:nvSpPr>
        <p:spPr>
          <a:xfrm>
            <a:off x="4579049" y="3245225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651539" y="3317715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804351" y="3457816"/>
            <a:ext cx="305396" cy="330818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90265" y="4552674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DNS协议解析机制的核心知识点包括：域名层级结构、递归与迭代查询、本地DNS缓存、根/顶级/权威服务器协作流程。案例分析重点展示域名查询的完整链路，如用户访问www.example.com时各级DNS服务器的响应顺序与记录类型解析过程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95837" y="2036370"/>
            <a:ext cx="304161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SMTP/POP3协议在电子邮件系统中的应用与配置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430984" y="2638288"/>
            <a:ext cx="756000" cy="756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503474" y="2710778"/>
            <a:ext cx="611020" cy="61102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661983" y="2869287"/>
            <a:ext cx="294002" cy="29400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9076" y="3474447"/>
            <a:ext cx="2915513" cy="2047636"/>
          </a:xfrm>
          <a:custGeom>
            <a:avLst/>
            <a:gdLst>
              <a:gd name="connsiteX0" fmla="*/ 216443 w 2915513"/>
              <a:gd name="connsiteY0" fmla="*/ 0 h 2047636"/>
              <a:gd name="connsiteX1" fmla="*/ 492672 w 2915513"/>
              <a:gd name="connsiteY1" fmla="*/ 296182 h 2047636"/>
              <a:gd name="connsiteX2" fmla="*/ 2915513 w 2915513"/>
              <a:gd name="connsiteY2" fmla="*/ 295072 h 2047636"/>
              <a:gd name="connsiteX3" fmla="*/ 2915513 w 2915513"/>
              <a:gd name="connsiteY3" fmla="*/ 2047636 h 2047636"/>
              <a:gd name="connsiteX4" fmla="*/ 2308941 w 2915513"/>
              <a:gd name="connsiteY4" fmla="*/ 2047636 h 2047636"/>
              <a:gd name="connsiteX5" fmla="*/ 2001113 w 2915513"/>
              <a:gd name="connsiteY5" fmla="*/ 2047636 h 2047636"/>
              <a:gd name="connsiteX6" fmla="*/ 0 w 2915513"/>
              <a:gd name="connsiteY6" fmla="*/ 2047636 h 2047636"/>
              <a:gd name="connsiteX7" fmla="*/ 0 w 2915513"/>
              <a:gd name="connsiteY7" fmla="*/ 296182 h 2047636"/>
              <a:gd name="connsiteX8" fmla="*/ 216443 w 2915513"/>
              <a:gd name="connsiteY8" fmla="*/ 296182 h 2047636"/>
              <a:gd name="connsiteX9" fmla="*/ 216443 w 2915513"/>
              <a:gd name="connsiteY9" fmla="*/ 0 h 2047636"/>
              <a:gd name="connsiteX10" fmla="*/ 216443 w 2915513"/>
              <a:gd name="connsiteY10" fmla="*/ 0 h 2047636"/>
            </a:gdLst>
            <a:ahLst/>
            <a:cxnLst/>
            <a:rect l="l" t="t" r="r" b="b"/>
            <a:pathLst>
              <a:path w="2915513" h="2047636">
                <a:moveTo>
                  <a:pt x="216443" y="0"/>
                </a:moveTo>
                <a:lnTo>
                  <a:pt x="492672" y="296182"/>
                </a:lnTo>
                <a:lnTo>
                  <a:pt x="2915513" y="295072"/>
                </a:lnTo>
                <a:lnTo>
                  <a:pt x="2915513" y="2047636"/>
                </a:lnTo>
                <a:lnTo>
                  <a:pt x="2308941" y="2047636"/>
                </a:lnTo>
                <a:lnTo>
                  <a:pt x="2001113" y="2047636"/>
                </a:lnTo>
                <a:lnTo>
                  <a:pt x="0" y="2047636"/>
                </a:lnTo>
                <a:lnTo>
                  <a:pt x="0" y="296182"/>
                </a:lnTo>
                <a:lnTo>
                  <a:pt x="216443" y="296182"/>
                </a:lnTo>
                <a:lnTo>
                  <a:pt x="216443" y="0"/>
                </a:lnTo>
                <a:close/>
              </a:path>
            </a:pathLst>
          </a:custGeom>
          <a:solidFill>
            <a:schemeClr val="bg1"/>
          </a:solidFill>
          <a:ln w="3175" cap="sq">
            <a:solidFill>
              <a:schemeClr val="accent1">
                <a:lumMod val="60000"/>
                <a:lumOff val="40000"/>
              </a:schemeClr>
            </a:solidFill>
          </a:ln>
          <a:effectLst>
            <a:outerShdw blurRad="190500" sx="102000" sy="102000" algn="ctr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595838" y="3940657"/>
            <a:ext cx="2612678" cy="14733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404040"/>
                </a:solidFill>
                <a:latin typeface="+mn-ea"/>
              </a:rPr>
              <a:t>SMTP协议负责发送邮件，使用TCP端口25，采用客户端-服务器模式。POP3协议用于接收邮件，使用TCP端口110，支持离线访问。两者均基于TCP/IP协议栈，需配置服务器地址、认证信息等参数实现邮件收发功能。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9383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824530" y="21142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596430" y="1504631"/>
            <a:ext cx="869911" cy="5236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CDFFE">
                    <a:alpha val="100000"/>
                  </a:srgbClr>
                </a:soli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常见应用层协议的工作原理与实践案例</a:t>
            </a:r>
            <a:endParaRPr kumimoji="1" lang="zh-CN" altLang="en-US" dirty="0"/>
          </a:p>
        </p:txBody>
      </p:sp>
      <p:sp>
        <p:nvSpPr>
          <p:cNvPr id="27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06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TCP/IP协议安全与性能优化策略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06670" y="4056286"/>
            <a:ext cx="3303763" cy="1895783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225700" y="4389385"/>
            <a:ext cx="368276" cy="368276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2">
                  <a:alpha val="100000"/>
                </a:schemeClr>
              </a:gs>
            </a:gsLst>
            <a:lin ang="2700000" scaled="0"/>
          </a:gradFill>
          <a:ln>
            <a:noFill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93191" y="4249423"/>
            <a:ext cx="2888709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针对网络层与传输层漏洞的检测技术与工具应用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4693191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网络层漏洞检测技术包括IP欺骗检测、路由协议安全分析，常用工具有Snort、Wireshark；传输层漏洞检测主要针对TCP/UDP协议，如SYN Flood检测，工具包括Nmap、Metasploit。教学内容涵盖协议分析、入侵检测及防御技术实践。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8221487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373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508008" y="4249423"/>
            <a:ext cx="2883892" cy="322577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基于协议栈加固与入侵防御系统的综合防护策略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8508008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/IP协议栈加固需分层实施，包括链路层加密、网络层ACL过滤、传输层会话控制、应用层深度检测。入侵防御系统(IPS)应结合协议异常检测、流量分析与签名匹配技术，实现实时阻断。教学涵盖协议漏洞分析、安全配置实践及IPS联动策略部署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75994" y="4056286"/>
            <a:ext cx="3303763" cy="1900014"/>
          </a:xfrm>
          <a:prstGeom prst="round2DiagRect">
            <a:avLst/>
          </a:prstGeom>
          <a:solidFill>
            <a:schemeClr val="bg1"/>
          </a:solidFill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62515" y="4249423"/>
            <a:ext cx="28871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404040"/>
                </a:solidFill>
                <a:latin typeface="等线"/>
              </a:rPr>
              <a:t>TCP/IP协议栈常见安全漏洞类型及成因分析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1062515" y="4620613"/>
            <a:ext cx="2884200" cy="1080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en-US" altLang="zh-CN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kumimoji="1" lang="zh-CN" altLang="en-US" sz="1091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ans Serif Collection" panose="020B0502040504020204" pitchFamily="34" charset="0"/>
              </a:rPr>
              <a:t/>
            </a:r>
            <a:r>
              <a:rPr sz="1091">
                <a:solidFill>
                  <a:srgbClr val="000000"/>
                </a:solidFill>
                <a:latin typeface="+mn-ea"/>
              </a:rPr>
              <a:t>TCP/IP协议栈常见安全漏洞包括：  
1. IP欺骗（伪造源地址）  
2. SYN洪泛攻击（耗尽连接资源）  
3. 中间人攻击（会话劫持/篡改）  
4. 分片攻击（利用重组漏洞）  
5. ARP欺骗（伪造MAC地址）  
成因：协议设计缺陷（如无身份验证）、实现漏洞、配置不当等。需结合加密、过滤、协议加固等措施防御。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774700" y="1379105"/>
            <a:ext cx="10782300" cy="2450523"/>
          </a:xfrm>
          <a:prstGeom prst="rect">
            <a:avLst/>
          </a:prstGeom>
        </p:spPr>
      </p:pic>
      <p:sp>
        <p:nvSpPr>
          <p:cNvPr id="15" name="标题 1"/>
          <p:cNvSpPr txBox="1"/>
          <p:nvPr/>
        </p:nvSpPr>
        <p:spPr>
          <a:xfrm>
            <a:off x="595147" y="4419016"/>
            <a:ext cx="368276" cy="368276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50000">
                <a:schemeClr val="accent1">
                  <a:alpha val="100000"/>
                </a:schemeClr>
              </a:gs>
            </a:gsLst>
            <a:lin ang="2700000" scaled="0"/>
          </a:gradFill>
          <a:ln>
            <a:noFill/>
            <a:prstDash val="solid"/>
          </a:ln>
        </p:spPr>
        <p:txBody>
          <a:bodyPr vert="horz" wrap="none" lIns="108000" tIns="108000" rIns="108000" bIns="10800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7215" y="4414523"/>
            <a:ext cx="499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148615" y="4414523"/>
            <a:ext cx="5503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971315" y="4414523"/>
            <a:ext cx="626585" cy="324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TCP/IP协议栈安全漏洞分析与防护措施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87829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7829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19079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中的QoS（服务质量）通过流量分类、优先级标记、队列管理和拥塞控制机制，确保关键业务数据的传输质量。其体系结构包括区分服务（DiffServ）和集成服务（IntServ）两种模型，前者基于分组标记提供粗粒度保障，后者通过资源预留实现端到端精细控制。核心组件涵盖策略管理、流量整形及丢包补偿技术。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4433650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33650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64900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栈中的QoS实现机制主要包括流量分类、优先级标记（如DSCP）、队列管理（如FIFO、WFQ）、拥塞控制（如RED）以及资源预留协议（如RSVP）。这些机制协同工作，确保关键业务数据的低延迟和高可靠性传输。教学应重点讲解各层QoS技术的原理及实际部署方法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8179471" y="1349064"/>
            <a:ext cx="3312000" cy="3600000"/>
          </a:xfrm>
          <a:prstGeom prst="roundRect">
            <a:avLst>
              <a:gd name="adj" fmla="val 8402"/>
            </a:avLst>
          </a:prstGeom>
          <a:solidFill>
            <a:schemeClr val="bg1">
              <a:lumMod val="95000"/>
              <a:alpha val="10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79471" y="1349065"/>
            <a:ext cx="3312000" cy="803350"/>
          </a:xfrm>
          <a:custGeom>
            <a:avLst/>
            <a:gdLst>
              <a:gd name="connsiteX0" fmla="*/ 179175 w 2132525"/>
              <a:gd name="connsiteY0" fmla="*/ 0 h 539570"/>
              <a:gd name="connsiteX1" fmla="*/ 1953350 w 2132525"/>
              <a:gd name="connsiteY1" fmla="*/ 0 h 539570"/>
              <a:gd name="connsiteX2" fmla="*/ 2132525 w 2132525"/>
              <a:gd name="connsiteY2" fmla="*/ 179175 h 539570"/>
              <a:gd name="connsiteX3" fmla="*/ 2132525 w 2132525"/>
              <a:gd name="connsiteY3" fmla="*/ 539570 h 539570"/>
              <a:gd name="connsiteX4" fmla="*/ 0 w 2132525"/>
              <a:gd name="connsiteY4" fmla="*/ 539570 h 539570"/>
              <a:gd name="connsiteX5" fmla="*/ 0 w 2132525"/>
              <a:gd name="connsiteY5" fmla="*/ 179175 h 539570"/>
              <a:gd name="connsiteX6" fmla="*/ 179175 w 2132525"/>
              <a:gd name="connsiteY6" fmla="*/ 0 h 539570"/>
            </a:gdLst>
            <a:ahLst/>
            <a:cxnLst/>
            <a:rect l="l" t="t" r="r" b="b"/>
            <a:pathLst>
              <a:path w="2132525" h="539570">
                <a:moveTo>
                  <a:pt x="179175" y="0"/>
                </a:moveTo>
                <a:lnTo>
                  <a:pt x="1953350" y="0"/>
                </a:lnTo>
                <a:cubicBezTo>
                  <a:pt x="2052306" y="0"/>
                  <a:pt x="2132525" y="80219"/>
                  <a:pt x="2132525" y="179175"/>
                </a:cubicBezTo>
                <a:lnTo>
                  <a:pt x="2132525" y="539570"/>
                </a:lnTo>
                <a:lnTo>
                  <a:pt x="0" y="539570"/>
                </a:lnTo>
                <a:lnTo>
                  <a:pt x="0" y="179175"/>
                </a:lnTo>
                <a:cubicBezTo>
                  <a:pt x="0" y="80219"/>
                  <a:pt x="80219" y="0"/>
                  <a:pt x="179175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22140" y="2098183"/>
            <a:ext cx="2226662" cy="0"/>
            <a:chOff x="8722140" y="2098183"/>
            <a:chExt cx="2226662" cy="0"/>
          </a:xfrm>
        </p:grpSpPr>
        <p:cxnSp>
          <p:nvCxnSpPr>
            <p:cNvPr id="12" name="标题 1"/>
            <p:cNvCxnSpPr/>
            <p:nvPr/>
          </p:nvCxnSpPr>
          <p:spPr>
            <a:xfrm>
              <a:off x="8722140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  <p:cxnSp>
          <p:nvCxnSpPr>
            <p:cNvPr id="13" name="标题 1"/>
            <p:cNvCxnSpPr/>
            <p:nvPr/>
          </p:nvCxnSpPr>
          <p:spPr>
            <a:xfrm>
              <a:off x="10388555" y="2098183"/>
              <a:ext cx="560247" cy="0"/>
            </a:xfrm>
            <a:prstGeom prst="line">
              <a:avLst/>
            </a:prstGeom>
            <a:noFill/>
            <a:ln w="12700" cap="sq">
              <a:solidFill>
                <a:schemeClr val="accent1">
                  <a:alpha val="30000"/>
                </a:schemeClr>
              </a:solidFill>
              <a:miter/>
            </a:ln>
          </p:spPr>
        </p:cxnSp>
      </p:grpSp>
      <p:sp>
        <p:nvSpPr>
          <p:cNvPr id="14" name="标题 1"/>
          <p:cNvSpPr txBox="1"/>
          <p:nvPr/>
        </p:nvSpPr>
        <p:spPr>
          <a:xfrm>
            <a:off x="8310721" y="2300145"/>
            <a:ext cx="3049500" cy="19800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404040"/>
                </a:solidFill>
              </a:rPr>
              <a:t>TCP/IP协议的网络性能优化策略主要包括拥塞控制算法（如TCP Reno、CUBIC）、流量控制（滑动窗口机制）、差错控制（ARQ协议）及路由优化（OSPF、BGP）。算法设计重点在于动态调整传输速率、减少丢包和延迟，提升吞吐量。教学内容涵盖慢启动、拥塞避免、快速重传等核心机制。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817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QoS基本原理与体系结构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45636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TCP/IP协议栈中的QoS实现机制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8310100" y="1462200"/>
            <a:ext cx="3061700" cy="631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45720" rIns="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网络性能优化策略与算法设计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>
            <a:off x="9483166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624621" y="5509030"/>
            <a:ext cx="440991" cy="40794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35588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8814267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V="1">
            <a:off x="9567594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735022" y="5351054"/>
            <a:ext cx="723900" cy="723900"/>
          </a:xfrm>
          <a:prstGeom prst="ellipse">
            <a:avLst/>
          </a:prstGeom>
          <a:noFill/>
          <a:ln w="19050" cap="sq">
            <a:solidFill>
              <a:schemeClr val="accent2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882463" y="5480640"/>
            <a:ext cx="429017" cy="464730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10065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068446" y="5662434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V="1">
            <a:off x="5824800" y="5043738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977353" y="5356537"/>
            <a:ext cx="723900" cy="723900"/>
          </a:xfrm>
          <a:prstGeom prst="ellipse">
            <a:avLst/>
          </a:prstGeom>
          <a:noFill/>
          <a:ln w="1905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127119" y="5506303"/>
            <a:ext cx="424369" cy="424369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4244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500789 w 500789"/>
              <a:gd name="connsiteY1" fmla="*/ 34586 h 69172"/>
              <a:gd name="connsiteX2" fmla="*/ 486641 w 500789"/>
              <a:gd name="connsiteY2" fmla="*/ 48734 h 69172"/>
              <a:gd name="connsiteX3" fmla="*/ 472493 w 500789"/>
              <a:gd name="connsiteY3" fmla="*/ 34586 h 69172"/>
              <a:gd name="connsiteX4" fmla="*/ 486641 w 500789"/>
              <a:gd name="connsiteY4" fmla="*/ 20438 h 69172"/>
              <a:gd name="connsiteX5" fmla="*/ 389354 w 500789"/>
              <a:gd name="connsiteY5" fmla="*/ 14935 h 69172"/>
              <a:gd name="connsiteX6" fmla="*/ 409006 w 500789"/>
              <a:gd name="connsiteY6" fmla="*/ 34587 h 69172"/>
              <a:gd name="connsiteX7" fmla="*/ 389354 w 500789"/>
              <a:gd name="connsiteY7" fmla="*/ 54239 h 69172"/>
              <a:gd name="connsiteX8" fmla="*/ 369702 w 500789"/>
              <a:gd name="connsiteY8" fmla="*/ 34587 h 69172"/>
              <a:gd name="connsiteX9" fmla="*/ 389354 w 500789"/>
              <a:gd name="connsiteY9" fmla="*/ 14935 h 69172"/>
              <a:gd name="connsiteX10" fmla="*/ 281256 w 500789"/>
              <a:gd name="connsiteY10" fmla="*/ 9629 h 69172"/>
              <a:gd name="connsiteX11" fmla="*/ 306213 w 500789"/>
              <a:gd name="connsiteY11" fmla="*/ 34586 h 69172"/>
              <a:gd name="connsiteX12" fmla="*/ 281256 w 500789"/>
              <a:gd name="connsiteY12" fmla="*/ 59543 h 69172"/>
              <a:gd name="connsiteX13" fmla="*/ 256299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92811 w 500789"/>
              <a:gd name="connsiteY16" fmla="*/ 34587 h 69172"/>
              <a:gd name="connsiteX17" fmla="*/ 162736 w 500789"/>
              <a:gd name="connsiteY17" fmla="*/ 64662 h 69172"/>
              <a:gd name="connsiteX18" fmla="*/ 13266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69172 w 500789"/>
              <a:gd name="connsiteY21" fmla="*/ 34586 h 69172"/>
              <a:gd name="connsiteX22" fmla="*/ 34586 w 500789"/>
              <a:gd name="connsiteY22" fmla="*/ 69172 h 69172"/>
              <a:gd name="connsiteX23" fmla="*/ 0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94455" y="20438"/>
                  <a:pt x="500789" y="26772"/>
                  <a:pt x="500789" y="34586"/>
                </a:cubicBezTo>
                <a:cubicBezTo>
                  <a:pt x="500789" y="42400"/>
                  <a:pt x="494455" y="48734"/>
                  <a:pt x="486641" y="48734"/>
                </a:cubicBezTo>
                <a:cubicBezTo>
                  <a:pt x="478827" y="48734"/>
                  <a:pt x="472493" y="42400"/>
                  <a:pt x="472493" y="34586"/>
                </a:cubicBezTo>
                <a:cubicBezTo>
                  <a:pt x="472493" y="26772"/>
                  <a:pt x="478827" y="20438"/>
                  <a:pt x="486641" y="20438"/>
                </a:cubicBezTo>
                <a:close/>
                <a:moveTo>
                  <a:pt x="389354" y="14935"/>
                </a:moveTo>
                <a:cubicBezTo>
                  <a:pt x="400207" y="14935"/>
                  <a:pt x="409006" y="23734"/>
                  <a:pt x="409006" y="34587"/>
                </a:cubicBezTo>
                <a:cubicBezTo>
                  <a:pt x="409006" y="45440"/>
                  <a:pt x="400207" y="54239"/>
                  <a:pt x="389354" y="54239"/>
                </a:cubicBezTo>
                <a:cubicBezTo>
                  <a:pt x="378501" y="54239"/>
                  <a:pt x="369702" y="45440"/>
                  <a:pt x="369702" y="34587"/>
                </a:cubicBezTo>
                <a:cubicBezTo>
                  <a:pt x="369702" y="23734"/>
                  <a:pt x="378501" y="14935"/>
                  <a:pt x="389354" y="14935"/>
                </a:cubicBezTo>
                <a:close/>
                <a:moveTo>
                  <a:pt x="281256" y="9629"/>
                </a:moveTo>
                <a:cubicBezTo>
                  <a:pt x="295039" y="9629"/>
                  <a:pt x="306213" y="20803"/>
                  <a:pt x="306213" y="34586"/>
                </a:cubicBezTo>
                <a:cubicBezTo>
                  <a:pt x="306213" y="48369"/>
                  <a:pt x="295039" y="59543"/>
                  <a:pt x="281256" y="59543"/>
                </a:cubicBezTo>
                <a:cubicBezTo>
                  <a:pt x="267473" y="59543"/>
                  <a:pt x="256299" y="48369"/>
                  <a:pt x="256299" y="34586"/>
                </a:cubicBezTo>
                <a:cubicBezTo>
                  <a:pt x="256299" y="20803"/>
                  <a:pt x="267473" y="9629"/>
                  <a:pt x="281256" y="9629"/>
                </a:cubicBezTo>
                <a:close/>
                <a:moveTo>
                  <a:pt x="162736" y="4512"/>
                </a:moveTo>
                <a:cubicBezTo>
                  <a:pt x="179346" y="4512"/>
                  <a:pt x="192811" y="17977"/>
                  <a:pt x="192811" y="34587"/>
                </a:cubicBezTo>
                <a:cubicBezTo>
                  <a:pt x="192811" y="51197"/>
                  <a:pt x="179346" y="64662"/>
                  <a:pt x="162736" y="64662"/>
                </a:cubicBezTo>
                <a:cubicBezTo>
                  <a:pt x="146126" y="64662"/>
                  <a:pt x="132661" y="51197"/>
                  <a:pt x="132661" y="34587"/>
                </a:cubicBezTo>
                <a:cubicBezTo>
                  <a:pt x="132661" y="17977"/>
                  <a:pt x="146126" y="4512"/>
                  <a:pt x="162736" y="4512"/>
                </a:cubicBezTo>
                <a:close/>
                <a:moveTo>
                  <a:pt x="34586" y="0"/>
                </a:moveTo>
                <a:cubicBezTo>
                  <a:pt x="53687" y="0"/>
                  <a:pt x="69172" y="15485"/>
                  <a:pt x="69172" y="34586"/>
                </a:cubicBezTo>
                <a:cubicBezTo>
                  <a:pt x="69172" y="53687"/>
                  <a:pt x="53687" y="69172"/>
                  <a:pt x="34586" y="69172"/>
                </a:cubicBezTo>
                <a:cubicBezTo>
                  <a:pt x="15485" y="69172"/>
                  <a:pt x="0" y="53687"/>
                  <a:pt x="0" y="34586"/>
                </a:cubicBezTo>
                <a:cubicBezTo>
                  <a:pt x="0" y="15485"/>
                  <a:pt x="15485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1322625" y="5667917"/>
            <a:ext cx="500789" cy="69172"/>
          </a:xfrm>
          <a:custGeom>
            <a:avLst/>
            <a:gdLst>
              <a:gd name="connsiteX0" fmla="*/ 486641 w 500789"/>
              <a:gd name="connsiteY0" fmla="*/ 20438 h 69172"/>
              <a:gd name="connsiteX1" fmla="*/ 472493 w 500789"/>
              <a:gd name="connsiteY1" fmla="*/ 34586 h 69172"/>
              <a:gd name="connsiteX2" fmla="*/ 486641 w 500789"/>
              <a:gd name="connsiteY2" fmla="*/ 48734 h 69172"/>
              <a:gd name="connsiteX3" fmla="*/ 500789 w 500789"/>
              <a:gd name="connsiteY3" fmla="*/ 34586 h 69172"/>
              <a:gd name="connsiteX4" fmla="*/ 486641 w 500789"/>
              <a:gd name="connsiteY4" fmla="*/ 20438 h 69172"/>
              <a:gd name="connsiteX5" fmla="*/ 389353 w 500789"/>
              <a:gd name="connsiteY5" fmla="*/ 14935 h 69172"/>
              <a:gd name="connsiteX6" fmla="*/ 369701 w 500789"/>
              <a:gd name="connsiteY6" fmla="*/ 34587 h 69172"/>
              <a:gd name="connsiteX7" fmla="*/ 389353 w 500789"/>
              <a:gd name="connsiteY7" fmla="*/ 54239 h 69172"/>
              <a:gd name="connsiteX8" fmla="*/ 409005 w 500789"/>
              <a:gd name="connsiteY8" fmla="*/ 34587 h 69172"/>
              <a:gd name="connsiteX9" fmla="*/ 389353 w 500789"/>
              <a:gd name="connsiteY9" fmla="*/ 14935 h 69172"/>
              <a:gd name="connsiteX10" fmla="*/ 281256 w 500789"/>
              <a:gd name="connsiteY10" fmla="*/ 9629 h 69172"/>
              <a:gd name="connsiteX11" fmla="*/ 256299 w 500789"/>
              <a:gd name="connsiteY11" fmla="*/ 34586 h 69172"/>
              <a:gd name="connsiteX12" fmla="*/ 281256 w 500789"/>
              <a:gd name="connsiteY12" fmla="*/ 59543 h 69172"/>
              <a:gd name="connsiteX13" fmla="*/ 306213 w 500789"/>
              <a:gd name="connsiteY13" fmla="*/ 34586 h 69172"/>
              <a:gd name="connsiteX14" fmla="*/ 281256 w 500789"/>
              <a:gd name="connsiteY14" fmla="*/ 9629 h 69172"/>
              <a:gd name="connsiteX15" fmla="*/ 162736 w 500789"/>
              <a:gd name="connsiteY15" fmla="*/ 4512 h 69172"/>
              <a:gd name="connsiteX16" fmla="*/ 132661 w 500789"/>
              <a:gd name="connsiteY16" fmla="*/ 34587 h 69172"/>
              <a:gd name="connsiteX17" fmla="*/ 162736 w 500789"/>
              <a:gd name="connsiteY17" fmla="*/ 64662 h 69172"/>
              <a:gd name="connsiteX18" fmla="*/ 192811 w 500789"/>
              <a:gd name="connsiteY18" fmla="*/ 34587 h 69172"/>
              <a:gd name="connsiteX19" fmla="*/ 162736 w 500789"/>
              <a:gd name="connsiteY19" fmla="*/ 4512 h 69172"/>
              <a:gd name="connsiteX20" fmla="*/ 34586 w 500789"/>
              <a:gd name="connsiteY20" fmla="*/ 0 h 69172"/>
              <a:gd name="connsiteX21" fmla="*/ 0 w 500789"/>
              <a:gd name="connsiteY21" fmla="*/ 34586 h 69172"/>
              <a:gd name="connsiteX22" fmla="*/ 34586 w 500789"/>
              <a:gd name="connsiteY22" fmla="*/ 69172 h 69172"/>
              <a:gd name="connsiteX23" fmla="*/ 69172 w 500789"/>
              <a:gd name="connsiteY23" fmla="*/ 34586 h 69172"/>
              <a:gd name="connsiteX24" fmla="*/ 34586 w 500789"/>
              <a:gd name="connsiteY24" fmla="*/ 0 h 69172"/>
            </a:gdLst>
            <a:ahLst/>
            <a:cxnLst/>
            <a:rect l="l" t="t" r="r" b="b"/>
            <a:pathLst>
              <a:path w="500789" h="69172">
                <a:moveTo>
                  <a:pt x="486641" y="20438"/>
                </a:moveTo>
                <a:cubicBezTo>
                  <a:pt x="478827" y="20438"/>
                  <a:pt x="472493" y="26772"/>
                  <a:pt x="472493" y="34586"/>
                </a:cubicBezTo>
                <a:cubicBezTo>
                  <a:pt x="472493" y="42400"/>
                  <a:pt x="478827" y="48734"/>
                  <a:pt x="486641" y="48734"/>
                </a:cubicBezTo>
                <a:cubicBezTo>
                  <a:pt x="494455" y="48734"/>
                  <a:pt x="500789" y="42400"/>
                  <a:pt x="500789" y="34586"/>
                </a:cubicBezTo>
                <a:cubicBezTo>
                  <a:pt x="500789" y="26772"/>
                  <a:pt x="494455" y="20438"/>
                  <a:pt x="486641" y="20438"/>
                </a:cubicBezTo>
                <a:close/>
                <a:moveTo>
                  <a:pt x="389353" y="14935"/>
                </a:moveTo>
                <a:cubicBezTo>
                  <a:pt x="378500" y="14935"/>
                  <a:pt x="369701" y="23734"/>
                  <a:pt x="369701" y="34587"/>
                </a:cubicBezTo>
                <a:cubicBezTo>
                  <a:pt x="369701" y="45440"/>
                  <a:pt x="378500" y="54239"/>
                  <a:pt x="389353" y="54239"/>
                </a:cubicBezTo>
                <a:cubicBezTo>
                  <a:pt x="400206" y="54239"/>
                  <a:pt x="409005" y="45440"/>
                  <a:pt x="409005" y="34587"/>
                </a:cubicBezTo>
                <a:cubicBezTo>
                  <a:pt x="409005" y="23734"/>
                  <a:pt x="400206" y="14935"/>
                  <a:pt x="389353" y="14935"/>
                </a:cubicBezTo>
                <a:close/>
                <a:moveTo>
                  <a:pt x="281256" y="9629"/>
                </a:moveTo>
                <a:cubicBezTo>
                  <a:pt x="267473" y="9629"/>
                  <a:pt x="256299" y="20803"/>
                  <a:pt x="256299" y="34586"/>
                </a:cubicBezTo>
                <a:cubicBezTo>
                  <a:pt x="256299" y="48369"/>
                  <a:pt x="267473" y="59543"/>
                  <a:pt x="281256" y="59543"/>
                </a:cubicBezTo>
                <a:cubicBezTo>
                  <a:pt x="295039" y="59543"/>
                  <a:pt x="306213" y="48369"/>
                  <a:pt x="306213" y="34586"/>
                </a:cubicBezTo>
                <a:cubicBezTo>
                  <a:pt x="306213" y="20803"/>
                  <a:pt x="295039" y="9629"/>
                  <a:pt x="281256" y="9629"/>
                </a:cubicBezTo>
                <a:close/>
                <a:moveTo>
                  <a:pt x="162736" y="4512"/>
                </a:moveTo>
                <a:cubicBezTo>
                  <a:pt x="146126" y="4512"/>
                  <a:pt x="132661" y="17977"/>
                  <a:pt x="132661" y="34587"/>
                </a:cubicBezTo>
                <a:cubicBezTo>
                  <a:pt x="132661" y="51197"/>
                  <a:pt x="146126" y="64662"/>
                  <a:pt x="162736" y="64662"/>
                </a:cubicBezTo>
                <a:cubicBezTo>
                  <a:pt x="179346" y="64662"/>
                  <a:pt x="192811" y="51197"/>
                  <a:pt x="192811" y="34587"/>
                </a:cubicBezTo>
                <a:cubicBezTo>
                  <a:pt x="192811" y="17977"/>
                  <a:pt x="179346" y="4512"/>
                  <a:pt x="162736" y="4512"/>
                </a:cubicBezTo>
                <a:close/>
                <a:moveTo>
                  <a:pt x="34586" y="0"/>
                </a:moveTo>
                <a:cubicBezTo>
                  <a:pt x="15485" y="0"/>
                  <a:pt x="0" y="15485"/>
                  <a:pt x="0" y="34586"/>
                </a:cubicBezTo>
                <a:cubicBezTo>
                  <a:pt x="0" y="53687"/>
                  <a:pt x="15485" y="69172"/>
                  <a:pt x="34586" y="69172"/>
                </a:cubicBezTo>
                <a:cubicBezTo>
                  <a:pt x="53687" y="69172"/>
                  <a:pt x="69172" y="53687"/>
                  <a:pt x="69172" y="34586"/>
                </a:cubicBezTo>
                <a:cubicBezTo>
                  <a:pt x="69172" y="15485"/>
                  <a:pt x="53687" y="0"/>
                  <a:pt x="3458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V="1">
            <a:off x="2061781" y="5049221"/>
            <a:ext cx="555044" cy="335426"/>
          </a:xfrm>
          <a:custGeom>
            <a:avLst/>
            <a:gdLst>
              <a:gd name="connsiteX0" fmla="*/ 416283 w 555044"/>
              <a:gd name="connsiteY0" fmla="*/ 0 h 335426"/>
              <a:gd name="connsiteX1" fmla="*/ 416283 w 555044"/>
              <a:gd name="connsiteY1" fmla="*/ 164112 h 335426"/>
              <a:gd name="connsiteX2" fmla="*/ 555044 w 555044"/>
              <a:gd name="connsiteY2" fmla="*/ 164112 h 335426"/>
              <a:gd name="connsiteX3" fmla="*/ 277522 w 555044"/>
              <a:gd name="connsiteY3" fmla="*/ 335426 h 335426"/>
              <a:gd name="connsiteX4" fmla="*/ 0 w 555044"/>
              <a:gd name="connsiteY4" fmla="*/ 164112 h 335426"/>
              <a:gd name="connsiteX5" fmla="*/ 138761 w 555044"/>
              <a:gd name="connsiteY5" fmla="*/ 164112 h 335426"/>
              <a:gd name="connsiteX6" fmla="*/ 138761 w 555044"/>
              <a:gd name="connsiteY6" fmla="*/ 0 h 335426"/>
              <a:gd name="connsiteX7" fmla="*/ 204577 w 555044"/>
              <a:gd name="connsiteY7" fmla="*/ 20431 h 335426"/>
              <a:gd name="connsiteX8" fmla="*/ 277522 w 555044"/>
              <a:gd name="connsiteY8" fmla="*/ 27784 h 335426"/>
              <a:gd name="connsiteX9" fmla="*/ 350468 w 555044"/>
              <a:gd name="connsiteY9" fmla="*/ 20431 h 335426"/>
            </a:gdLst>
            <a:ahLst/>
            <a:cxnLst/>
            <a:rect l="l" t="t" r="r" b="b"/>
            <a:pathLst>
              <a:path w="555044" h="335426">
                <a:moveTo>
                  <a:pt x="416283" y="0"/>
                </a:moveTo>
                <a:lnTo>
                  <a:pt x="416283" y="164112"/>
                </a:lnTo>
                <a:lnTo>
                  <a:pt x="555044" y="164112"/>
                </a:lnTo>
                <a:lnTo>
                  <a:pt x="277522" y="335426"/>
                </a:lnTo>
                <a:lnTo>
                  <a:pt x="0" y="164112"/>
                </a:lnTo>
                <a:lnTo>
                  <a:pt x="138761" y="164112"/>
                </a:lnTo>
                <a:lnTo>
                  <a:pt x="138761" y="0"/>
                </a:lnTo>
                <a:lnTo>
                  <a:pt x="204577" y="20431"/>
                </a:lnTo>
                <a:cubicBezTo>
                  <a:pt x="228139" y="25252"/>
                  <a:pt x="252535" y="27784"/>
                  <a:pt x="277522" y="27784"/>
                </a:cubicBezTo>
                <a:cubicBezTo>
                  <a:pt x="302509" y="27784"/>
                  <a:pt x="326905" y="25252"/>
                  <a:pt x="350468" y="2043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基于QoS的TCP/IP网络性能优化技术</a:t>
            </a:r>
            <a:endParaRPr kumimoji="1" lang="zh-CN" altLang="en-US" dirty="0"/>
          </a:p>
        </p:txBody>
      </p:sp>
      <p:sp>
        <p:nvSpPr>
          <p:cNvPr id="35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69650" y="1352780"/>
            <a:ext cx="3240000" cy="4538726"/>
          </a:xfrm>
          <a:custGeom>
            <a:avLst/>
            <a:gdLst>
              <a:gd name="connsiteX0" fmla="*/ 0 w 2736305"/>
              <a:gd name="connsiteY0" fmla="*/ 0 h 4538726"/>
              <a:gd name="connsiteX1" fmla="*/ 2736305 w 2736305"/>
              <a:gd name="connsiteY1" fmla="*/ 0 h 4538726"/>
              <a:gd name="connsiteX2" fmla="*/ 2736305 w 2736305"/>
              <a:gd name="connsiteY2" fmla="*/ 415323 h 4538726"/>
              <a:gd name="connsiteX3" fmla="*/ 2736305 w 2736305"/>
              <a:gd name="connsiteY3" fmla="*/ 4030627 h 4538726"/>
              <a:gd name="connsiteX4" fmla="*/ 2736305 w 2736305"/>
              <a:gd name="connsiteY4" fmla="*/ 4445950 h 4538726"/>
              <a:gd name="connsiteX5" fmla="*/ 2681199 w 2736305"/>
              <a:gd name="connsiteY5" fmla="*/ 4538726 h 4538726"/>
              <a:gd name="connsiteX6" fmla="*/ 55106 w 2736305"/>
              <a:gd name="connsiteY6" fmla="*/ 4538726 h 4538726"/>
              <a:gd name="connsiteX7" fmla="*/ 0 w 2736305"/>
              <a:gd name="connsiteY7" fmla="*/ 4445950 h 4538726"/>
              <a:gd name="connsiteX8" fmla="*/ 0 w 2736305"/>
              <a:gd name="connsiteY8" fmla="*/ 4030627 h 4538726"/>
              <a:gd name="connsiteX9" fmla="*/ 0 w 2736305"/>
              <a:gd name="connsiteY9" fmla="*/ 415323 h 4538726"/>
            </a:gdLst>
            <a:ahLst/>
            <a:cxnLst/>
            <a:rect l="l" t="t" r="r" b="b"/>
            <a:pathLst>
              <a:path w="2736305" h="4538726">
                <a:moveTo>
                  <a:pt x="0" y="0"/>
                </a:moveTo>
                <a:lnTo>
                  <a:pt x="2736305" y="0"/>
                </a:lnTo>
                <a:lnTo>
                  <a:pt x="2736305" y="415323"/>
                </a:lnTo>
                <a:lnTo>
                  <a:pt x="2736305" y="4030627"/>
                </a:lnTo>
                <a:lnTo>
                  <a:pt x="2736305" y="4445950"/>
                </a:lnTo>
                <a:cubicBezTo>
                  <a:pt x="2736305" y="4497110"/>
                  <a:pt x="2711602" y="4538726"/>
                  <a:pt x="2681199" y="4538726"/>
                </a:cubicBezTo>
                <a:lnTo>
                  <a:pt x="55106" y="4538726"/>
                </a:lnTo>
                <a:cubicBezTo>
                  <a:pt x="24703" y="4538726"/>
                  <a:pt x="0" y="4497110"/>
                  <a:pt x="0" y="4445950"/>
                </a:cubicBezTo>
                <a:lnTo>
                  <a:pt x="0" y="4030627"/>
                </a:lnTo>
                <a:lnTo>
                  <a:pt x="0" y="41532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</p:spPr>
        <p:txBody>
          <a:bodyPr vert="horz" wrap="square" lIns="22860" tIns="45720" rIns="2286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78900" y="2838031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2789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858143"/>
            <a:ext cx="3240000" cy="3053477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114"/>
                </a:lnTo>
                <a:cubicBezTo>
                  <a:pt x="21600" y="21382"/>
                  <a:pt x="21405" y="21600"/>
                  <a:pt x="21165" y="21600"/>
                </a:cubicBezTo>
                <a:lnTo>
                  <a:pt x="435" y="21600"/>
                </a:lnTo>
                <a:cubicBezTo>
                  <a:pt x="195" y="21600"/>
                  <a:pt x="0" y="21382"/>
                  <a:pt x="0" y="2111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9050" cap="flat">
            <a:solidFill>
              <a:schemeClr val="accent1"/>
            </a:solidFill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1352780"/>
            <a:ext cx="3240000" cy="1485250"/>
          </a:xfrm>
          <a:custGeom>
            <a:avLst/>
            <a:gdLst/>
            <a:ahLst/>
            <a:cxnLst/>
            <a:rect l="0" t="0" r="r" b="b"/>
            <a:pathLst>
              <a:path w="21600" h="21600" extrusionOk="0">
                <a:moveTo>
                  <a:pt x="435" y="0"/>
                </a:moveTo>
                <a:lnTo>
                  <a:pt x="21165" y="0"/>
                </a:lnTo>
                <a:cubicBezTo>
                  <a:pt x="21405" y="0"/>
                  <a:pt x="21600" y="387"/>
                  <a:pt x="21600" y="863"/>
                </a:cubicBezTo>
                <a:lnTo>
                  <a:pt x="21600" y="21600"/>
                </a:lnTo>
                <a:lnTo>
                  <a:pt x="0" y="21600"/>
                </a:lnTo>
                <a:lnTo>
                  <a:pt x="0" y="863"/>
                </a:lnTo>
                <a:cubicBezTo>
                  <a:pt x="0" y="387"/>
                  <a:pt x="195" y="0"/>
                  <a:pt x="435" y="0"/>
                </a:cubicBezTo>
                <a:close/>
              </a:path>
            </a:pathLst>
          </a:custGeom>
          <a:solidFill>
            <a:schemeClr val="accent1"/>
          </a:solidFill>
          <a:ln w="25400" cap="flat">
            <a:solidFill>
              <a:schemeClr val="accent1"/>
            </a:solidFill>
            <a:prstDash val="solid"/>
            <a:round/>
          </a:ln>
          <a:effectLst/>
        </p:spPr>
        <p:txBody>
          <a:bodyPr vert="horz" wrap="square" lIns="22860" tIns="22860" rIns="22860" bIns="2286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404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加密算法在TCP/IP协议栈中的分层应用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845890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安全性与传输效率的权衡策略设计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649650" y="3058647"/>
            <a:ext cx="2880000" cy="4933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FFFFFF"/>
                </a:solidFill>
                <a:latin typeface="等线"/>
              </a:rPr>
              <a:t>常见加密算法对网络性能的影响因素分析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8404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TCP/IP协议栈中，加密算法分层应用如下：  
1. 网络层：IPsec提供数据加密和认证。  
2. 传输层：TLS/SSL加密TCP/UDP通信。  
3. 应用层：HTTPS、SSH等协议实现端到端加密。  
重点包括协议分层、加密机制及典型应用场景。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845890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/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latin typeface="+mn-ea"/>
              </a:rPr>
              <a:t/>
            </a:r>
            <a:r>
              <a:rPr sz="1400">
                <a:solidFill>
                  <a:srgbClr val="000000"/>
                </a:solidFill>
                <a:latin typeface="+mn-ea"/>
              </a:rPr>
              <a:t>TCP/IP协议的安全性与传输效率权衡涉及加密算法选择、数据完整性校验、传输层协议优化等核心知识点。教学内容涵盖SSL/TLS加密、TCP窗口机制、拥塞控制算法及协议头压缩技术，强调在安全需求与性能损耗间寻求平衡点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4649650" y="3849612"/>
            <a:ext cx="2880000" cy="1915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/>
              </a:rPr>
              <a:t/>
            </a:r>
            <a:r>
              <a:rPr sz="1400">
                <a:solidFill>
                  <a:srgbClr val="FFFFFF"/>
                </a:solidFill>
                <a:latin typeface="+mn-ea"/>
              </a:rPr>
              <a:t>TCP/IP协议中加密算法对网络性能的影响因素包括：加密算法复杂度（如AES、RSA）、密钥长度、协议开销（如TLS握手延迟）、数据包大小及处理延迟。对称加密（如AES）效率高于非对称加密（如RSA），但需结合密钥交换机制。硬件加速可提升加密性能。</a:t>
            </a:r>
            <a:endParaRPr kumimoji="1" lang="zh-CN" altLang="en-US" dirty="0">
              <a:latin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 flipV="1">
            <a:off x="21150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V="1">
            <a:off x="9733588" y="3657289"/>
            <a:ext cx="330624" cy="91337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5924338" y="3657289"/>
            <a:ext cx="330624" cy="91337"/>
          </a:xfrm>
          <a:prstGeom prst="triangle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7397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5825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549009" y="1554764"/>
            <a:ext cx="1081282" cy="1081282"/>
          </a:xfrm>
          <a:prstGeom prst="ellipse">
            <a:avLst/>
          </a:pr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759063" y="1775483"/>
            <a:ext cx="661174" cy="639843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568313" y="1764819"/>
            <a:ext cx="661174" cy="6611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949813" y="1821964"/>
            <a:ext cx="661174" cy="54688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w="317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4786630" y="2838031"/>
            <a:ext cx="2606040" cy="0"/>
          </a:xfrm>
          <a:prstGeom prst="line">
            <a:avLst/>
          </a:prstGeom>
          <a:noFill/>
          <a:ln w="19050" cap="sq">
            <a:solidFill>
              <a:schemeClr val="bg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加密算法在TCP/IP协议中的应用与性能权衡</a:t>
            </a:r>
            <a:endParaRPr kumimoji="1" lang="zh-CN" altLang="en-US" dirty="0"/>
          </a:p>
        </p:txBody>
      </p:sp>
      <p:sp>
        <p:nvSpPr>
          <p:cNvPr id="26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5468" y="1097960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03243" y="1028700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806572" y="1361058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6827978" y="2870893"/>
            <a:ext cx="4668697" cy="175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385511" y="5093793"/>
            <a:ext cx="2111164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5509" y="5171432"/>
            <a:ext cx="2111165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 dirty="0" err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时间：2025/04/01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>
            <a:off x="7164120" y="5093793"/>
            <a:ext cx="2031086" cy="471828"/>
          </a:xfrm>
          <a:custGeom>
            <a:avLst/>
            <a:gdLst>
              <a:gd name="connsiteX0" fmla="*/ 196105 w 2226152"/>
              <a:gd name="connsiteY0" fmla="*/ 0 h 571208"/>
              <a:gd name="connsiteX1" fmla="*/ 260805 w 2226152"/>
              <a:gd name="connsiteY1" fmla="*/ 23248 h 571208"/>
              <a:gd name="connsiteX2" fmla="*/ 275717 w 2226152"/>
              <a:gd name="connsiteY2" fmla="*/ 42435 h 571208"/>
              <a:gd name="connsiteX3" fmla="*/ 305352 w 2226152"/>
              <a:gd name="connsiteY3" fmla="*/ 42435 h 571208"/>
              <a:gd name="connsiteX4" fmla="*/ 310394 w 2226152"/>
              <a:gd name="connsiteY4" fmla="*/ 35948 h 571208"/>
              <a:gd name="connsiteX5" fmla="*/ 375094 w 2226152"/>
              <a:gd name="connsiteY5" fmla="*/ 12700 h 571208"/>
              <a:gd name="connsiteX6" fmla="*/ 439794 w 2226152"/>
              <a:gd name="connsiteY6" fmla="*/ 35948 h 571208"/>
              <a:gd name="connsiteX7" fmla="*/ 444836 w 2226152"/>
              <a:gd name="connsiteY7" fmla="*/ 42435 h 571208"/>
              <a:gd name="connsiteX8" fmla="*/ 478481 w 2226152"/>
              <a:gd name="connsiteY8" fmla="*/ 42435 h 571208"/>
              <a:gd name="connsiteX9" fmla="*/ 493393 w 2226152"/>
              <a:gd name="connsiteY9" fmla="*/ 23248 h 571208"/>
              <a:gd name="connsiteX10" fmla="*/ 558093 w 2226152"/>
              <a:gd name="connsiteY10" fmla="*/ 0 h 571208"/>
              <a:gd name="connsiteX11" fmla="*/ 622793 w 2226152"/>
              <a:gd name="connsiteY11" fmla="*/ 23248 h 571208"/>
              <a:gd name="connsiteX12" fmla="*/ 637705 w 2226152"/>
              <a:gd name="connsiteY12" fmla="*/ 42435 h 571208"/>
              <a:gd name="connsiteX13" fmla="*/ 667340 w 2226152"/>
              <a:gd name="connsiteY13" fmla="*/ 42435 h 571208"/>
              <a:gd name="connsiteX14" fmla="*/ 672382 w 2226152"/>
              <a:gd name="connsiteY14" fmla="*/ 35948 h 571208"/>
              <a:gd name="connsiteX15" fmla="*/ 737082 w 2226152"/>
              <a:gd name="connsiteY15" fmla="*/ 12700 h 571208"/>
              <a:gd name="connsiteX16" fmla="*/ 801782 w 2226152"/>
              <a:gd name="connsiteY16" fmla="*/ 35948 h 571208"/>
              <a:gd name="connsiteX17" fmla="*/ 806824 w 2226152"/>
              <a:gd name="connsiteY17" fmla="*/ 42435 h 571208"/>
              <a:gd name="connsiteX18" fmla="*/ 840469 w 2226152"/>
              <a:gd name="connsiteY18" fmla="*/ 42435 h 571208"/>
              <a:gd name="connsiteX19" fmla="*/ 855381 w 2226152"/>
              <a:gd name="connsiteY19" fmla="*/ 23248 h 571208"/>
              <a:gd name="connsiteX20" fmla="*/ 920081 w 2226152"/>
              <a:gd name="connsiteY20" fmla="*/ 0 h 571208"/>
              <a:gd name="connsiteX21" fmla="*/ 984781 w 2226152"/>
              <a:gd name="connsiteY21" fmla="*/ 23248 h 571208"/>
              <a:gd name="connsiteX22" fmla="*/ 999693 w 2226152"/>
              <a:gd name="connsiteY22" fmla="*/ 42435 h 571208"/>
              <a:gd name="connsiteX23" fmla="*/ 1029328 w 2226152"/>
              <a:gd name="connsiteY23" fmla="*/ 42435 h 571208"/>
              <a:gd name="connsiteX24" fmla="*/ 1034370 w 2226152"/>
              <a:gd name="connsiteY24" fmla="*/ 35948 h 571208"/>
              <a:gd name="connsiteX25" fmla="*/ 1099070 w 2226152"/>
              <a:gd name="connsiteY25" fmla="*/ 12700 h 571208"/>
              <a:gd name="connsiteX26" fmla="*/ 1163770 w 2226152"/>
              <a:gd name="connsiteY26" fmla="*/ 35948 h 571208"/>
              <a:gd name="connsiteX27" fmla="*/ 1168812 w 2226152"/>
              <a:gd name="connsiteY27" fmla="*/ 42435 h 571208"/>
              <a:gd name="connsiteX28" fmla="*/ 1202457 w 2226152"/>
              <a:gd name="connsiteY28" fmla="*/ 42435 h 571208"/>
              <a:gd name="connsiteX29" fmla="*/ 1217369 w 2226152"/>
              <a:gd name="connsiteY29" fmla="*/ 23248 h 571208"/>
              <a:gd name="connsiteX30" fmla="*/ 1282069 w 2226152"/>
              <a:gd name="connsiteY30" fmla="*/ 0 h 571208"/>
              <a:gd name="connsiteX31" fmla="*/ 1346769 w 2226152"/>
              <a:gd name="connsiteY31" fmla="*/ 23248 h 571208"/>
              <a:gd name="connsiteX32" fmla="*/ 1361681 w 2226152"/>
              <a:gd name="connsiteY32" fmla="*/ 42435 h 571208"/>
              <a:gd name="connsiteX33" fmla="*/ 1391316 w 2226152"/>
              <a:gd name="connsiteY33" fmla="*/ 42435 h 571208"/>
              <a:gd name="connsiteX34" fmla="*/ 1396358 w 2226152"/>
              <a:gd name="connsiteY34" fmla="*/ 35948 h 571208"/>
              <a:gd name="connsiteX35" fmla="*/ 1461058 w 2226152"/>
              <a:gd name="connsiteY35" fmla="*/ 12700 h 571208"/>
              <a:gd name="connsiteX36" fmla="*/ 1525758 w 2226152"/>
              <a:gd name="connsiteY36" fmla="*/ 35948 h 571208"/>
              <a:gd name="connsiteX37" fmla="*/ 1530800 w 2226152"/>
              <a:gd name="connsiteY37" fmla="*/ 42435 h 571208"/>
              <a:gd name="connsiteX38" fmla="*/ 1565354 w 2226152"/>
              <a:gd name="connsiteY38" fmla="*/ 42435 h 571208"/>
              <a:gd name="connsiteX39" fmla="*/ 1579357 w 2226152"/>
              <a:gd name="connsiteY39" fmla="*/ 24418 h 571208"/>
              <a:gd name="connsiteX40" fmla="*/ 1644057 w 2226152"/>
              <a:gd name="connsiteY40" fmla="*/ 1170 h 571208"/>
              <a:gd name="connsiteX41" fmla="*/ 1708757 w 2226152"/>
              <a:gd name="connsiteY41" fmla="*/ 24418 h 571208"/>
              <a:gd name="connsiteX42" fmla="*/ 1722760 w 2226152"/>
              <a:gd name="connsiteY42" fmla="*/ 42435 h 571208"/>
              <a:gd name="connsiteX43" fmla="*/ 1754214 w 2226152"/>
              <a:gd name="connsiteY43" fmla="*/ 42435 h 571208"/>
              <a:gd name="connsiteX44" fmla="*/ 1758346 w 2226152"/>
              <a:gd name="connsiteY44" fmla="*/ 37118 h 571208"/>
              <a:gd name="connsiteX45" fmla="*/ 1823046 w 2226152"/>
              <a:gd name="connsiteY45" fmla="*/ 13870 h 571208"/>
              <a:gd name="connsiteX46" fmla="*/ 1887746 w 2226152"/>
              <a:gd name="connsiteY46" fmla="*/ 37118 h 571208"/>
              <a:gd name="connsiteX47" fmla="*/ 1891878 w 2226152"/>
              <a:gd name="connsiteY47" fmla="*/ 42435 h 571208"/>
              <a:gd name="connsiteX48" fmla="*/ 1926433 w 2226152"/>
              <a:gd name="connsiteY48" fmla="*/ 42435 h 571208"/>
              <a:gd name="connsiteX49" fmla="*/ 1941345 w 2226152"/>
              <a:gd name="connsiteY49" fmla="*/ 23248 h 571208"/>
              <a:gd name="connsiteX50" fmla="*/ 2006045 w 2226152"/>
              <a:gd name="connsiteY50" fmla="*/ 0 h 571208"/>
              <a:gd name="connsiteX51" fmla="*/ 2070745 w 2226152"/>
              <a:gd name="connsiteY51" fmla="*/ 23248 h 571208"/>
              <a:gd name="connsiteX52" fmla="*/ 2085657 w 2226152"/>
              <a:gd name="connsiteY52" fmla="*/ 42435 h 571208"/>
              <a:gd name="connsiteX53" fmla="*/ 2226152 w 2226152"/>
              <a:gd name="connsiteY53" fmla="*/ 42435 h 571208"/>
              <a:gd name="connsiteX54" fmla="*/ 2226152 w 2226152"/>
              <a:gd name="connsiteY54" fmla="*/ 527189 h 571208"/>
              <a:gd name="connsiteX55" fmla="*/ 2074500 w 2226152"/>
              <a:gd name="connsiteY55" fmla="*/ 527189 h 571208"/>
              <a:gd name="connsiteX56" fmla="*/ 2069136 w 2226152"/>
              <a:gd name="connsiteY56" fmla="*/ 534090 h 571208"/>
              <a:gd name="connsiteX57" fmla="*/ 2004436 w 2226152"/>
              <a:gd name="connsiteY57" fmla="*/ 557338 h 571208"/>
              <a:gd name="connsiteX58" fmla="*/ 1939736 w 2226152"/>
              <a:gd name="connsiteY58" fmla="*/ 534090 h 571208"/>
              <a:gd name="connsiteX59" fmla="*/ 1934372 w 2226152"/>
              <a:gd name="connsiteY59" fmla="*/ 527189 h 571208"/>
              <a:gd name="connsiteX60" fmla="*/ 1902280 w 2226152"/>
              <a:gd name="connsiteY60" fmla="*/ 527189 h 571208"/>
              <a:gd name="connsiteX61" fmla="*/ 1886137 w 2226152"/>
              <a:gd name="connsiteY61" fmla="*/ 547960 h 571208"/>
              <a:gd name="connsiteX62" fmla="*/ 1821437 w 2226152"/>
              <a:gd name="connsiteY62" fmla="*/ 571208 h 571208"/>
              <a:gd name="connsiteX63" fmla="*/ 1756737 w 2226152"/>
              <a:gd name="connsiteY63" fmla="*/ 547960 h 571208"/>
              <a:gd name="connsiteX64" fmla="*/ 1740593 w 2226152"/>
              <a:gd name="connsiteY64" fmla="*/ 527189 h 571208"/>
              <a:gd name="connsiteX65" fmla="*/ 1713421 w 2226152"/>
              <a:gd name="connsiteY65" fmla="*/ 527189 h 571208"/>
              <a:gd name="connsiteX66" fmla="*/ 1707148 w 2226152"/>
              <a:gd name="connsiteY66" fmla="*/ 535260 h 571208"/>
              <a:gd name="connsiteX67" fmla="*/ 1642448 w 2226152"/>
              <a:gd name="connsiteY67" fmla="*/ 558508 h 571208"/>
              <a:gd name="connsiteX68" fmla="*/ 1577748 w 2226152"/>
              <a:gd name="connsiteY68" fmla="*/ 535260 h 571208"/>
              <a:gd name="connsiteX69" fmla="*/ 1571475 w 2226152"/>
              <a:gd name="connsiteY69" fmla="*/ 527189 h 571208"/>
              <a:gd name="connsiteX70" fmla="*/ 1539383 w 2226152"/>
              <a:gd name="connsiteY70" fmla="*/ 527189 h 571208"/>
              <a:gd name="connsiteX71" fmla="*/ 1524149 w 2226152"/>
              <a:gd name="connsiteY71" fmla="*/ 546790 h 571208"/>
              <a:gd name="connsiteX72" fmla="*/ 1459449 w 2226152"/>
              <a:gd name="connsiteY72" fmla="*/ 570038 h 571208"/>
              <a:gd name="connsiteX73" fmla="*/ 1394749 w 2226152"/>
              <a:gd name="connsiteY73" fmla="*/ 546790 h 571208"/>
              <a:gd name="connsiteX74" fmla="*/ 1379515 w 2226152"/>
              <a:gd name="connsiteY74" fmla="*/ 527189 h 571208"/>
              <a:gd name="connsiteX75" fmla="*/ 1350524 w 2226152"/>
              <a:gd name="connsiteY75" fmla="*/ 527189 h 571208"/>
              <a:gd name="connsiteX76" fmla="*/ 1345160 w 2226152"/>
              <a:gd name="connsiteY76" fmla="*/ 534090 h 571208"/>
              <a:gd name="connsiteX77" fmla="*/ 1280460 w 2226152"/>
              <a:gd name="connsiteY77" fmla="*/ 557338 h 571208"/>
              <a:gd name="connsiteX78" fmla="*/ 1215760 w 2226152"/>
              <a:gd name="connsiteY78" fmla="*/ 534090 h 571208"/>
              <a:gd name="connsiteX79" fmla="*/ 1210396 w 2226152"/>
              <a:gd name="connsiteY79" fmla="*/ 527189 h 571208"/>
              <a:gd name="connsiteX80" fmla="*/ 1177395 w 2226152"/>
              <a:gd name="connsiteY80" fmla="*/ 527189 h 571208"/>
              <a:gd name="connsiteX81" fmla="*/ 1162161 w 2226152"/>
              <a:gd name="connsiteY81" fmla="*/ 546790 h 571208"/>
              <a:gd name="connsiteX82" fmla="*/ 1097461 w 2226152"/>
              <a:gd name="connsiteY82" fmla="*/ 570038 h 571208"/>
              <a:gd name="connsiteX83" fmla="*/ 1032761 w 2226152"/>
              <a:gd name="connsiteY83" fmla="*/ 546790 h 571208"/>
              <a:gd name="connsiteX84" fmla="*/ 1017527 w 2226152"/>
              <a:gd name="connsiteY84" fmla="*/ 527189 h 571208"/>
              <a:gd name="connsiteX85" fmla="*/ 988536 w 2226152"/>
              <a:gd name="connsiteY85" fmla="*/ 527189 h 571208"/>
              <a:gd name="connsiteX86" fmla="*/ 983172 w 2226152"/>
              <a:gd name="connsiteY86" fmla="*/ 534090 h 571208"/>
              <a:gd name="connsiteX87" fmla="*/ 918472 w 2226152"/>
              <a:gd name="connsiteY87" fmla="*/ 557338 h 571208"/>
              <a:gd name="connsiteX88" fmla="*/ 853772 w 2226152"/>
              <a:gd name="connsiteY88" fmla="*/ 534090 h 571208"/>
              <a:gd name="connsiteX89" fmla="*/ 848408 w 2226152"/>
              <a:gd name="connsiteY89" fmla="*/ 527189 h 571208"/>
              <a:gd name="connsiteX90" fmla="*/ 815407 w 2226152"/>
              <a:gd name="connsiteY90" fmla="*/ 527189 h 571208"/>
              <a:gd name="connsiteX91" fmla="*/ 800173 w 2226152"/>
              <a:gd name="connsiteY91" fmla="*/ 546790 h 571208"/>
              <a:gd name="connsiteX92" fmla="*/ 735473 w 2226152"/>
              <a:gd name="connsiteY92" fmla="*/ 570038 h 571208"/>
              <a:gd name="connsiteX93" fmla="*/ 670773 w 2226152"/>
              <a:gd name="connsiteY93" fmla="*/ 546790 h 571208"/>
              <a:gd name="connsiteX94" fmla="*/ 655539 w 2226152"/>
              <a:gd name="connsiteY94" fmla="*/ 527189 h 571208"/>
              <a:gd name="connsiteX95" fmla="*/ 626548 w 2226152"/>
              <a:gd name="connsiteY95" fmla="*/ 527189 h 571208"/>
              <a:gd name="connsiteX96" fmla="*/ 621184 w 2226152"/>
              <a:gd name="connsiteY96" fmla="*/ 534090 h 571208"/>
              <a:gd name="connsiteX97" fmla="*/ 556484 w 2226152"/>
              <a:gd name="connsiteY97" fmla="*/ 557338 h 571208"/>
              <a:gd name="connsiteX98" fmla="*/ 491784 w 2226152"/>
              <a:gd name="connsiteY98" fmla="*/ 534090 h 571208"/>
              <a:gd name="connsiteX99" fmla="*/ 486420 w 2226152"/>
              <a:gd name="connsiteY99" fmla="*/ 527189 h 571208"/>
              <a:gd name="connsiteX100" fmla="*/ 453419 w 2226152"/>
              <a:gd name="connsiteY100" fmla="*/ 527189 h 571208"/>
              <a:gd name="connsiteX101" fmla="*/ 438185 w 2226152"/>
              <a:gd name="connsiteY101" fmla="*/ 546790 h 571208"/>
              <a:gd name="connsiteX102" fmla="*/ 373485 w 2226152"/>
              <a:gd name="connsiteY102" fmla="*/ 570038 h 571208"/>
              <a:gd name="connsiteX103" fmla="*/ 308785 w 2226152"/>
              <a:gd name="connsiteY103" fmla="*/ 546790 h 571208"/>
              <a:gd name="connsiteX104" fmla="*/ 293551 w 2226152"/>
              <a:gd name="connsiteY104" fmla="*/ 527189 h 571208"/>
              <a:gd name="connsiteX105" fmla="*/ 264560 w 2226152"/>
              <a:gd name="connsiteY105" fmla="*/ 527189 h 571208"/>
              <a:gd name="connsiteX106" fmla="*/ 259196 w 2226152"/>
              <a:gd name="connsiteY106" fmla="*/ 534090 h 571208"/>
              <a:gd name="connsiteX107" fmla="*/ 194496 w 2226152"/>
              <a:gd name="connsiteY107" fmla="*/ 557338 h 571208"/>
              <a:gd name="connsiteX108" fmla="*/ 129796 w 2226152"/>
              <a:gd name="connsiteY108" fmla="*/ 534090 h 571208"/>
              <a:gd name="connsiteX109" fmla="*/ 124432 w 2226152"/>
              <a:gd name="connsiteY109" fmla="*/ 527189 h 571208"/>
              <a:gd name="connsiteX110" fmla="*/ 0 w 2226152"/>
              <a:gd name="connsiteY110" fmla="*/ 527189 h 571208"/>
              <a:gd name="connsiteX111" fmla="*/ 0 w 2226152"/>
              <a:gd name="connsiteY111" fmla="*/ 42435 h 571208"/>
              <a:gd name="connsiteX112" fmla="*/ 116493 w 2226152"/>
              <a:gd name="connsiteY112" fmla="*/ 42435 h 571208"/>
              <a:gd name="connsiteX113" fmla="*/ 131405 w 2226152"/>
              <a:gd name="connsiteY113" fmla="*/ 23248 h 571208"/>
              <a:gd name="connsiteX114" fmla="*/ 196105 w 2226152"/>
              <a:gd name="connsiteY114" fmla="*/ 0 h 571208"/>
            </a:gdLst>
            <a:ahLst/>
            <a:cxnLst/>
            <a:rect l="l" t="t" r="r" b="b"/>
            <a:pathLst>
              <a:path w="2226152" h="571208">
                <a:moveTo>
                  <a:pt x="196105" y="0"/>
                </a:moveTo>
                <a:cubicBezTo>
                  <a:pt x="221372" y="0"/>
                  <a:pt x="244247" y="8884"/>
                  <a:pt x="260805" y="23248"/>
                </a:cubicBezTo>
                <a:lnTo>
                  <a:pt x="275717" y="42435"/>
                </a:lnTo>
                <a:lnTo>
                  <a:pt x="305352" y="42435"/>
                </a:lnTo>
                <a:lnTo>
                  <a:pt x="310394" y="35948"/>
                </a:lnTo>
                <a:cubicBezTo>
                  <a:pt x="326952" y="21584"/>
                  <a:pt x="349827" y="12700"/>
                  <a:pt x="375094" y="12700"/>
                </a:cubicBezTo>
                <a:cubicBezTo>
                  <a:pt x="400361" y="12700"/>
                  <a:pt x="423236" y="21584"/>
                  <a:pt x="439794" y="35948"/>
                </a:cubicBezTo>
                <a:lnTo>
                  <a:pt x="444836" y="42435"/>
                </a:lnTo>
                <a:lnTo>
                  <a:pt x="478481" y="42435"/>
                </a:lnTo>
                <a:lnTo>
                  <a:pt x="493393" y="23248"/>
                </a:lnTo>
                <a:cubicBezTo>
                  <a:pt x="509951" y="8884"/>
                  <a:pt x="532826" y="0"/>
                  <a:pt x="558093" y="0"/>
                </a:cubicBezTo>
                <a:cubicBezTo>
                  <a:pt x="583360" y="0"/>
                  <a:pt x="606235" y="8884"/>
                  <a:pt x="622793" y="23248"/>
                </a:cubicBezTo>
                <a:lnTo>
                  <a:pt x="637705" y="42435"/>
                </a:lnTo>
                <a:lnTo>
                  <a:pt x="667340" y="42435"/>
                </a:lnTo>
                <a:lnTo>
                  <a:pt x="672382" y="35948"/>
                </a:lnTo>
                <a:cubicBezTo>
                  <a:pt x="688940" y="21584"/>
                  <a:pt x="711815" y="12700"/>
                  <a:pt x="737082" y="12700"/>
                </a:cubicBezTo>
                <a:cubicBezTo>
                  <a:pt x="762349" y="12700"/>
                  <a:pt x="785224" y="21584"/>
                  <a:pt x="801782" y="35948"/>
                </a:cubicBezTo>
                <a:lnTo>
                  <a:pt x="806824" y="42435"/>
                </a:lnTo>
                <a:lnTo>
                  <a:pt x="840469" y="42435"/>
                </a:lnTo>
                <a:lnTo>
                  <a:pt x="855381" y="23248"/>
                </a:lnTo>
                <a:cubicBezTo>
                  <a:pt x="871939" y="8884"/>
                  <a:pt x="894814" y="0"/>
                  <a:pt x="920081" y="0"/>
                </a:cubicBezTo>
                <a:cubicBezTo>
                  <a:pt x="945348" y="0"/>
                  <a:pt x="968223" y="8884"/>
                  <a:pt x="984781" y="23248"/>
                </a:cubicBezTo>
                <a:lnTo>
                  <a:pt x="999693" y="42435"/>
                </a:lnTo>
                <a:lnTo>
                  <a:pt x="1029328" y="42435"/>
                </a:lnTo>
                <a:lnTo>
                  <a:pt x="1034370" y="35948"/>
                </a:lnTo>
                <a:cubicBezTo>
                  <a:pt x="1050928" y="21584"/>
                  <a:pt x="1073803" y="12700"/>
                  <a:pt x="1099070" y="12700"/>
                </a:cubicBezTo>
                <a:cubicBezTo>
                  <a:pt x="1124337" y="12700"/>
                  <a:pt x="1147212" y="21584"/>
                  <a:pt x="1163770" y="35948"/>
                </a:cubicBezTo>
                <a:lnTo>
                  <a:pt x="1168812" y="42435"/>
                </a:lnTo>
                <a:lnTo>
                  <a:pt x="1202457" y="42435"/>
                </a:lnTo>
                <a:lnTo>
                  <a:pt x="1217369" y="23248"/>
                </a:lnTo>
                <a:cubicBezTo>
                  <a:pt x="1233927" y="8884"/>
                  <a:pt x="1256802" y="0"/>
                  <a:pt x="1282069" y="0"/>
                </a:cubicBezTo>
                <a:cubicBezTo>
                  <a:pt x="1307336" y="0"/>
                  <a:pt x="1330211" y="8884"/>
                  <a:pt x="1346769" y="23248"/>
                </a:cubicBezTo>
                <a:lnTo>
                  <a:pt x="1361681" y="42435"/>
                </a:lnTo>
                <a:lnTo>
                  <a:pt x="1391316" y="42435"/>
                </a:lnTo>
                <a:lnTo>
                  <a:pt x="1396358" y="35948"/>
                </a:lnTo>
                <a:cubicBezTo>
                  <a:pt x="1412916" y="21584"/>
                  <a:pt x="1435791" y="12700"/>
                  <a:pt x="1461058" y="12700"/>
                </a:cubicBezTo>
                <a:cubicBezTo>
                  <a:pt x="1486325" y="12700"/>
                  <a:pt x="1509200" y="21584"/>
                  <a:pt x="1525758" y="35948"/>
                </a:cubicBezTo>
                <a:lnTo>
                  <a:pt x="1530800" y="42435"/>
                </a:lnTo>
                <a:lnTo>
                  <a:pt x="1565354" y="42435"/>
                </a:lnTo>
                <a:lnTo>
                  <a:pt x="1579357" y="24418"/>
                </a:lnTo>
                <a:cubicBezTo>
                  <a:pt x="1595915" y="10054"/>
                  <a:pt x="1618790" y="1170"/>
                  <a:pt x="1644057" y="1170"/>
                </a:cubicBezTo>
                <a:cubicBezTo>
                  <a:pt x="1669324" y="1170"/>
                  <a:pt x="1692199" y="10054"/>
                  <a:pt x="1708757" y="24418"/>
                </a:cubicBezTo>
                <a:lnTo>
                  <a:pt x="1722760" y="42435"/>
                </a:lnTo>
                <a:lnTo>
                  <a:pt x="1754214" y="42435"/>
                </a:lnTo>
                <a:lnTo>
                  <a:pt x="1758346" y="37118"/>
                </a:lnTo>
                <a:cubicBezTo>
                  <a:pt x="1774904" y="22754"/>
                  <a:pt x="1797779" y="13870"/>
                  <a:pt x="1823046" y="13870"/>
                </a:cubicBezTo>
                <a:cubicBezTo>
                  <a:pt x="1848313" y="13870"/>
                  <a:pt x="1871188" y="22754"/>
                  <a:pt x="1887746" y="37118"/>
                </a:cubicBezTo>
                <a:lnTo>
                  <a:pt x="1891878" y="42435"/>
                </a:lnTo>
                <a:lnTo>
                  <a:pt x="1926433" y="42435"/>
                </a:lnTo>
                <a:lnTo>
                  <a:pt x="1941345" y="23248"/>
                </a:lnTo>
                <a:cubicBezTo>
                  <a:pt x="1957903" y="8884"/>
                  <a:pt x="1980778" y="0"/>
                  <a:pt x="2006045" y="0"/>
                </a:cubicBezTo>
                <a:cubicBezTo>
                  <a:pt x="2031312" y="0"/>
                  <a:pt x="2054187" y="8884"/>
                  <a:pt x="2070745" y="23248"/>
                </a:cubicBezTo>
                <a:lnTo>
                  <a:pt x="2085657" y="42435"/>
                </a:lnTo>
                <a:lnTo>
                  <a:pt x="2226152" y="42435"/>
                </a:lnTo>
                <a:lnTo>
                  <a:pt x="2226152" y="527189"/>
                </a:lnTo>
                <a:lnTo>
                  <a:pt x="2074500" y="527189"/>
                </a:lnTo>
                <a:lnTo>
                  <a:pt x="2069136" y="534090"/>
                </a:lnTo>
                <a:cubicBezTo>
                  <a:pt x="2052578" y="548454"/>
                  <a:pt x="2029703" y="557338"/>
                  <a:pt x="2004436" y="557338"/>
                </a:cubicBezTo>
                <a:cubicBezTo>
                  <a:pt x="1979169" y="557338"/>
                  <a:pt x="1956294" y="548454"/>
                  <a:pt x="1939736" y="534090"/>
                </a:cubicBezTo>
                <a:lnTo>
                  <a:pt x="1934372" y="527189"/>
                </a:lnTo>
                <a:lnTo>
                  <a:pt x="1902280" y="527189"/>
                </a:lnTo>
                <a:lnTo>
                  <a:pt x="1886137" y="547960"/>
                </a:lnTo>
                <a:cubicBezTo>
                  <a:pt x="1869579" y="562324"/>
                  <a:pt x="1846704" y="571208"/>
                  <a:pt x="1821437" y="571208"/>
                </a:cubicBezTo>
                <a:cubicBezTo>
                  <a:pt x="1796170" y="571208"/>
                  <a:pt x="1773295" y="562324"/>
                  <a:pt x="1756737" y="547960"/>
                </a:cubicBezTo>
                <a:lnTo>
                  <a:pt x="1740593" y="527189"/>
                </a:lnTo>
                <a:lnTo>
                  <a:pt x="1713421" y="527189"/>
                </a:lnTo>
                <a:lnTo>
                  <a:pt x="1707148" y="535260"/>
                </a:lnTo>
                <a:cubicBezTo>
                  <a:pt x="1690590" y="549624"/>
                  <a:pt x="1667715" y="558508"/>
                  <a:pt x="1642448" y="558508"/>
                </a:cubicBezTo>
                <a:cubicBezTo>
                  <a:pt x="1617181" y="558508"/>
                  <a:pt x="1594306" y="549624"/>
                  <a:pt x="1577748" y="535260"/>
                </a:cubicBezTo>
                <a:lnTo>
                  <a:pt x="1571475" y="527189"/>
                </a:lnTo>
                <a:lnTo>
                  <a:pt x="1539383" y="527189"/>
                </a:lnTo>
                <a:lnTo>
                  <a:pt x="1524149" y="546790"/>
                </a:lnTo>
                <a:cubicBezTo>
                  <a:pt x="1507591" y="561154"/>
                  <a:pt x="1484716" y="570038"/>
                  <a:pt x="1459449" y="570038"/>
                </a:cubicBezTo>
                <a:cubicBezTo>
                  <a:pt x="1434182" y="570038"/>
                  <a:pt x="1411307" y="561154"/>
                  <a:pt x="1394749" y="546790"/>
                </a:cubicBezTo>
                <a:lnTo>
                  <a:pt x="1379515" y="527189"/>
                </a:lnTo>
                <a:lnTo>
                  <a:pt x="1350524" y="527189"/>
                </a:lnTo>
                <a:lnTo>
                  <a:pt x="1345160" y="534090"/>
                </a:lnTo>
                <a:cubicBezTo>
                  <a:pt x="1328602" y="548454"/>
                  <a:pt x="1305727" y="557338"/>
                  <a:pt x="1280460" y="557338"/>
                </a:cubicBezTo>
                <a:cubicBezTo>
                  <a:pt x="1255193" y="557338"/>
                  <a:pt x="1232318" y="548454"/>
                  <a:pt x="1215760" y="534090"/>
                </a:cubicBezTo>
                <a:lnTo>
                  <a:pt x="1210396" y="527189"/>
                </a:lnTo>
                <a:lnTo>
                  <a:pt x="1177395" y="527189"/>
                </a:lnTo>
                <a:lnTo>
                  <a:pt x="1162161" y="546790"/>
                </a:lnTo>
                <a:cubicBezTo>
                  <a:pt x="1145603" y="561154"/>
                  <a:pt x="1122728" y="570038"/>
                  <a:pt x="1097461" y="570038"/>
                </a:cubicBezTo>
                <a:cubicBezTo>
                  <a:pt x="1072194" y="570038"/>
                  <a:pt x="1049319" y="561154"/>
                  <a:pt x="1032761" y="546790"/>
                </a:cubicBezTo>
                <a:lnTo>
                  <a:pt x="1017527" y="527189"/>
                </a:lnTo>
                <a:lnTo>
                  <a:pt x="988536" y="527189"/>
                </a:lnTo>
                <a:lnTo>
                  <a:pt x="983172" y="534090"/>
                </a:lnTo>
                <a:cubicBezTo>
                  <a:pt x="966614" y="548454"/>
                  <a:pt x="943739" y="557338"/>
                  <a:pt x="918472" y="557338"/>
                </a:cubicBezTo>
                <a:cubicBezTo>
                  <a:pt x="893205" y="557338"/>
                  <a:pt x="870330" y="548454"/>
                  <a:pt x="853772" y="534090"/>
                </a:cubicBezTo>
                <a:lnTo>
                  <a:pt x="848408" y="527189"/>
                </a:lnTo>
                <a:lnTo>
                  <a:pt x="815407" y="527189"/>
                </a:lnTo>
                <a:lnTo>
                  <a:pt x="800173" y="546790"/>
                </a:lnTo>
                <a:cubicBezTo>
                  <a:pt x="783615" y="561154"/>
                  <a:pt x="760740" y="570038"/>
                  <a:pt x="735473" y="570038"/>
                </a:cubicBezTo>
                <a:cubicBezTo>
                  <a:pt x="710206" y="570038"/>
                  <a:pt x="687331" y="561154"/>
                  <a:pt x="670773" y="546790"/>
                </a:cubicBezTo>
                <a:lnTo>
                  <a:pt x="655539" y="527189"/>
                </a:lnTo>
                <a:lnTo>
                  <a:pt x="626548" y="527189"/>
                </a:lnTo>
                <a:lnTo>
                  <a:pt x="621184" y="534090"/>
                </a:lnTo>
                <a:cubicBezTo>
                  <a:pt x="604626" y="548454"/>
                  <a:pt x="581751" y="557338"/>
                  <a:pt x="556484" y="557338"/>
                </a:cubicBezTo>
                <a:cubicBezTo>
                  <a:pt x="531217" y="557338"/>
                  <a:pt x="508342" y="548454"/>
                  <a:pt x="491784" y="534090"/>
                </a:cubicBezTo>
                <a:lnTo>
                  <a:pt x="486420" y="527189"/>
                </a:lnTo>
                <a:lnTo>
                  <a:pt x="453419" y="527189"/>
                </a:lnTo>
                <a:lnTo>
                  <a:pt x="438185" y="546790"/>
                </a:lnTo>
                <a:cubicBezTo>
                  <a:pt x="421627" y="561154"/>
                  <a:pt x="398752" y="570038"/>
                  <a:pt x="373485" y="570038"/>
                </a:cubicBezTo>
                <a:cubicBezTo>
                  <a:pt x="348218" y="570038"/>
                  <a:pt x="325343" y="561154"/>
                  <a:pt x="308785" y="546790"/>
                </a:cubicBezTo>
                <a:lnTo>
                  <a:pt x="293551" y="527189"/>
                </a:lnTo>
                <a:lnTo>
                  <a:pt x="264560" y="527189"/>
                </a:lnTo>
                <a:lnTo>
                  <a:pt x="259196" y="534090"/>
                </a:lnTo>
                <a:cubicBezTo>
                  <a:pt x="242638" y="548454"/>
                  <a:pt x="219763" y="557338"/>
                  <a:pt x="194496" y="557338"/>
                </a:cubicBezTo>
                <a:cubicBezTo>
                  <a:pt x="169229" y="557338"/>
                  <a:pt x="146354" y="548454"/>
                  <a:pt x="129796" y="534090"/>
                </a:cubicBezTo>
                <a:lnTo>
                  <a:pt x="124432" y="527189"/>
                </a:lnTo>
                <a:lnTo>
                  <a:pt x="0" y="527189"/>
                </a:lnTo>
                <a:lnTo>
                  <a:pt x="0" y="42435"/>
                </a:lnTo>
                <a:lnTo>
                  <a:pt x="116493" y="42435"/>
                </a:lnTo>
                <a:lnTo>
                  <a:pt x="131405" y="23248"/>
                </a:lnTo>
                <a:cubicBezTo>
                  <a:pt x="147963" y="8884"/>
                  <a:pt x="170838" y="0"/>
                  <a:pt x="1961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164119" y="5171432"/>
            <a:ext cx="2031086" cy="31655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zh-CN" altLang="en-US" sz="20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000">
                <a:solidFill>
                  <a:srgbClr val="262626"/>
                </a:solidFill>
                <a:latin typeface="等线"/>
              </a:rPr>
              <a:t>主讲人：丁力宏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7164120" y="2015175"/>
            <a:ext cx="4325277" cy="6784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00000"/>
              </a:lnSpc>
            </a:pPr>
            <a:r>
              <a:rPr kumimoji="1" lang="zh-CN" altLang="en-US" sz="48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标准粗黑"/>
                <a:ea typeface="Source Han Sans CN Bold"/>
                <a:cs typeface="Source Han Sans CN Bold"/>
              </a:rPr>
              <a:t/>
            </a:r>
            <a:r>
              <a:rPr sz="4800">
                <a:solidFill>
                  <a:srgbClr val="0462F5"/>
                </a:solidFill>
                <a:latin typeface="标准粗黑"/>
              </a:rPr>
              <a:t>计算机网络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/>
          </a:blip>
          <a:srcRect l="36667" t="1476" r="29311" b="1510"/>
          <a:stretch>
            <a:fillRect/>
          </a:stretch>
        </p:blipFill>
        <p:spPr>
          <a:xfrm>
            <a:off x="4649650" y="1322100"/>
            <a:ext cx="2880000" cy="4620200"/>
          </a:xfrm>
          <a:custGeom>
            <a:avLst/>
            <a:gdLst/>
            <a:ahLst/>
            <a:cxn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7875612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88744" y="1322100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TCP/IP协议是互联网的核心协议族，采用分层体系结构，包括应用层、传输层、网络层和网络接口层。TCP负责可靠传输，IP负责路由寻址，共同实现端到端通信。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66040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TCP/IP协议概述与体系结构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8045220" y="1682098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TCP/IP协议栈的关键服务与应用包括：IP负责寻址和路由，TCP确保可靠传输，UDP提供无连接服务，HTTP、FTP等应用层协议支持网络服务，DNS实现域名解析，SMTP/POP3处理邮件传输，整体实现高效、可靠的数据通信。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045220" y="1364604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TCP/IP协议栈中的关键服务与应用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7875612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8744" y="2912808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3279576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IP协议是网络层的核心协议，负责主机间逻辑寻址、路由选择和分组转发。其功能包括数据包封装、地址分配、分片重组及差错控制，支持无连接、不可靠的传输机制，通过IP地址实现跨网络通信。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660400" y="2955312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IP协议与网络层功能解析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045220" y="3278440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TCP/IP协议安全与性能优化策略包括加密传输、访问控制、防火墙配置、流量整形及拥塞控制等，旨在提升网络可靠性和效率，同时防范攻击与数据泄露。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8045220" y="2962081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TCP/IP协议安全与性能优化策略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88744" y="4510286"/>
            <a:ext cx="360000" cy="360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60400" y="4877055"/>
            <a:ext cx="360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</a:rPr>
              <a:t/>
            </a:r>
            <a:r>
              <a:rPr kumimoji="1" lang="zh-CN" altLang="en-US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kumimoji="1" lang="en-US" altLang="zh-CN" sz="14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"/>
                <a:cs typeface="Source Han Sans"/>
              </a:rPr>
              <a:t/>
            </a:r>
            <a:r>
              <a:rPr sz="1400" b="1">
                <a:solidFill>
                  <a:srgbClr val="262626"/>
                </a:solidFill>
                <a:latin typeface="等线"/>
              </a:rPr>
              <a:t>TCP协议是传输层核心协议，提供可靠、面向连接的数据传输服务，通过三次握手建立连接、四次挥手释放连接，并采用滑动窗口、流量控制、拥塞控制等机制确保传输效率与可靠性。</a:t>
            </a:r>
            <a:endParaRPr kumimoji="1" lang="zh-CN" altLang="en-US" sz="14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60400" y="4552790"/>
            <a:ext cx="3600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TCP协议与传输层机制详解</a:t>
            </a:r>
            <a:endParaRPr kumimoji="1" lang="zh-CN" altLang="en-US" sz="1600" dirty="0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Source Han Sans CN Bold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课程结构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TCP/IP协议概述与体系结构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95325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625341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TCP/IP协议采用四层结构：  
1. 网络接口层：负责物理传输和帧封装。  
2. 网络层（IP层）：实现路由选择和分组转发。  
3. 传输层（TCP/UDP）：提供端到端可靠/不可靠传输。  
4. 应用层：支持各类网络应用协议（如HTTP、FTP）。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1625341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TCP/IP协议的分层结构及其功能</a:t>
            </a:r>
            <a:endParaRPr kumimoji="1" lang="zh-CN" altLang="en-US" dirty="0"/>
          </a:p>
        </p:txBody>
      </p:sp>
      <p:sp>
        <p:nvSpPr>
          <p:cNvPr id="6" name="标题 1"/>
          <p:cNvSpPr txBox="1"/>
          <p:nvPr/>
        </p:nvSpPr>
        <p:spPr>
          <a:xfrm>
            <a:off x="857174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81839" y="1748384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311855" y="2043378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IP地址是网络中设备的唯一标识，分为IPv4和IPv6。数据包路由通过路由器根据IP地址选择最佳路径转发，依赖路由表与动态路由协议（如OSPF、BGP）。IP协议负责寻址和路由选择，确保数据包跨网络可靠传输。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5311855" y="1485578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IP地址与数据包路由的基本原理</a:t>
            </a:r>
            <a:endParaRPr kumimoji="1" lang="zh-CN" altLang="en-US" dirty="0"/>
          </a:p>
        </p:txBody>
      </p:sp>
      <p:sp>
        <p:nvSpPr>
          <p:cNvPr id="10" name="标题 1"/>
          <p:cNvSpPr txBox="1"/>
          <p:nvPr/>
        </p:nvSpPr>
        <p:spPr>
          <a:xfrm>
            <a:off x="4543688" y="1864107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1147" y="1748385"/>
            <a:ext cx="792000" cy="79200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981163" y="2043379"/>
            <a:ext cx="2512337" cy="246574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00000"/>
                </a:solidFill>
              </a:rPr>
              <a:t>TCP协议通过三次握手建立可靠连接：SYN、SYN-ACK、ACK确认双方收发能力。可靠传输机制包括序列号确认、超时重传、滑动窗口流量控制和拥塞控制（慢启动、拥塞避免），确保数据有序、无丢失、无重复地传输。</a:t>
            </a:r>
          </a:p>
        </p:txBody>
      </p:sp>
      <p:sp>
        <p:nvSpPr>
          <p:cNvPr id="13" name="标题 1"/>
          <p:cNvSpPr txBox="1"/>
          <p:nvPr/>
        </p:nvSpPr>
        <p:spPr>
          <a:xfrm>
            <a:off x="8981163" y="1485579"/>
            <a:ext cx="2512337" cy="50326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00000"/>
                </a:solidFill>
                <a:latin typeface="等线"/>
              </a:rPr>
              <a:t>TCP协议的三次握手与可靠传输机制</a:t>
            </a:r>
            <a:endParaRPr kumimoji="1" lang="zh-CN" altLang="en-US" dirty="0"/>
          </a:p>
        </p:txBody>
      </p:sp>
      <p:sp>
        <p:nvSpPr>
          <p:cNvPr id="14" name="标题 1"/>
          <p:cNvSpPr txBox="1"/>
          <p:nvPr/>
        </p:nvSpPr>
        <p:spPr>
          <a:xfrm>
            <a:off x="8212996" y="1864108"/>
            <a:ext cx="468218" cy="50719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 l="5723" t="66864" r="5830" b="7832"/>
          <a:stretch>
            <a:fillRect/>
          </a:stretch>
        </p:blipFill>
        <p:spPr>
          <a:xfrm>
            <a:off x="698500" y="4652590"/>
            <a:ext cx="10795000" cy="1728738"/>
          </a:xfrm>
          <a:custGeom>
            <a:avLst/>
            <a:gdLst/>
            <a:ahLst/>
            <a:cxnLst/>
            <a:rect l="l" t="t" r="r" b="b"/>
            <a:pathLst>
              <a:path w="10795000" h="1727200">
                <a:moveTo>
                  <a:pt x="0" y="0"/>
                </a:moveTo>
                <a:lnTo>
                  <a:pt x="10795000" y="0"/>
                </a:lnTo>
                <a:lnTo>
                  <a:pt x="10795000" y="1728738"/>
                </a:lnTo>
                <a:lnTo>
                  <a:pt x="0" y="172873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695325" y="4652590"/>
            <a:ext cx="10798175" cy="1728738"/>
          </a:xfrm>
          <a:prstGeom prst="rect">
            <a:avLst/>
          </a:prstGeom>
          <a:gradFill>
            <a:gsLst>
              <a:gs pos="26000">
                <a:schemeClr val="accent1"/>
              </a:gs>
              <a:gs pos="92000">
                <a:schemeClr val="bg1">
                  <a:alpha val="0"/>
                </a:schemeClr>
              </a:gs>
            </a:gsLst>
            <a:lin ang="0" scaled="0"/>
          </a:gradFill>
          <a:ln w="1905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TCP/IP协议的基本概念与工作原理</a:t>
            </a:r>
            <a:endParaRPr kumimoji="1" lang="zh-CN" altLang="en-US" dirty="0"/>
          </a:p>
        </p:txBody>
      </p:sp>
      <p:sp>
        <p:nvSpPr>
          <p:cNvPr id="1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768933" y="1397637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575" y="1397637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97014" y="1924151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TCP/IP四层体系结构包括应用层、传输层、网络层和网络接口层，各层功能独立，通过协议栈实现数据封装与解封装。分层原理体现模块化设计思想，下层为上层提供服务，上层调用下层功能，确保网络通信的高效性与可靠性。</a:t>
            </a:r>
            <a:endParaRPr kumimoji="1" lang="zh-CN" altLang="en-US" dirty="0">
              <a:latin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1531352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4497014" y="1461137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TCP/IP四层体系结构的基本概念与分层原理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3157497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457511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757525" y="1130300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68933" y="3112152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592575" y="3112152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97014" y="3638666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网络接口层负责数据帧的封装与传输，实现物理寻址和介质访问控制。主要协议包括以太网、Wi-Fi等，涉及MAC地址、CSMA/CD等机制，确保数据在物理网络中的可靠传输。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3245867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5" name="标题 1"/>
          <p:cNvSpPr txBox="1"/>
          <p:nvPr/>
        </p:nvSpPr>
        <p:spPr>
          <a:xfrm>
            <a:off x="4497014" y="3175652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网络接口层的功能与实现机制</a:t>
            </a:r>
            <a:endParaRPr kumimoji="1" lang="zh-CN" altLang="en-US" dirty="0"/>
          </a:p>
        </p:txBody>
      </p:sp>
      <p:sp>
        <p:nvSpPr>
          <p:cNvPr id="16" name="标题 1"/>
          <p:cNvSpPr txBox="1"/>
          <p:nvPr/>
        </p:nvSpPr>
        <p:spPr>
          <a:xfrm>
            <a:off x="3157497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457511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757525" y="2844816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768933" y="4928268"/>
            <a:ext cx="8157411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592575" y="4928268"/>
            <a:ext cx="2641476" cy="13074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97014" y="5454782"/>
            <a:ext cx="5898239" cy="710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</a:rPr>
              <a:t/>
            </a:r>
            <a:r>
              <a:rPr sz="1400">
                <a:solidFill>
                  <a:srgbClr val="262626"/>
                </a:solidFill>
                <a:latin typeface="+mn-ea"/>
              </a:rPr>
              <a:t>网际层（IP层）的核心协议包括IP、ICMP、ARP/RARP，负责逻辑寻址与路由选择。IP数据包转发基于路由表，通过最长前缀匹配确定下一跳，支持分片与重组。关键机制包括TTL防环、校验和差错检测及无连接不可靠传输。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>
            <a:alphaModFix/>
          </a:blip>
          <a:srcRect l="1552" t="23646" r="1551" b="8699"/>
          <a:stretch>
            <a:fillRect/>
          </a:stretch>
        </p:blipFill>
        <p:spPr>
          <a:xfrm>
            <a:off x="1796747" y="5061983"/>
            <a:ext cx="2233132" cy="1040002"/>
          </a:xfrm>
          <a:custGeom>
            <a:avLst/>
            <a:gdLst/>
            <a:ahLst/>
            <a:cxnLst/>
            <a:rect l="l" t="t" r="r" b="b"/>
            <a:pathLst>
              <a:path w="2233132" h="1040002">
                <a:moveTo>
                  <a:pt x="520001" y="0"/>
                </a:moveTo>
                <a:lnTo>
                  <a:pt x="1713131" y="0"/>
                </a:lnTo>
                <a:cubicBezTo>
                  <a:pt x="2000319" y="0"/>
                  <a:pt x="2233132" y="232813"/>
                  <a:pt x="2233132" y="520001"/>
                </a:cubicBezTo>
                <a:cubicBezTo>
                  <a:pt x="2233132" y="807189"/>
                  <a:pt x="2000319" y="1040002"/>
                  <a:pt x="1713131" y="1040002"/>
                </a:cubicBezTo>
                <a:lnTo>
                  <a:pt x="520001" y="1040002"/>
                </a:lnTo>
                <a:cubicBezTo>
                  <a:pt x="232813" y="1040002"/>
                  <a:pt x="0" y="807189"/>
                  <a:pt x="0" y="520001"/>
                </a:cubicBezTo>
                <a:cubicBezTo>
                  <a:pt x="0" y="232813"/>
                  <a:pt x="232813" y="0"/>
                  <a:pt x="520001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3" name="标题 1"/>
          <p:cNvSpPr txBox="1"/>
          <p:nvPr/>
        </p:nvSpPr>
        <p:spPr>
          <a:xfrm>
            <a:off x="4497014" y="4991768"/>
            <a:ext cx="5898239" cy="4399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262626"/>
                </a:solidFill>
                <a:latin typeface="等线"/>
              </a:rPr>
              <a:t>网际层（IP层）的核心协议与数据包转发原理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3157497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3457511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3757525" y="4660932"/>
            <a:ext cx="356939" cy="336884"/>
          </a:xfrm>
          <a:prstGeom prst="parallelogram">
            <a:avLst>
              <a:gd name="adj" fmla="val 58169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TCP/IP四层体系结构及各层功能解析</a:t>
            </a:r>
            <a:endParaRPr kumimoji="1" lang="zh-CN" altLang="en-US" dirty="0"/>
          </a:p>
        </p:txBody>
      </p:sp>
      <p:sp>
        <p:nvSpPr>
          <p:cNvPr id="29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347283" y="482612"/>
            <a:ext cx="11497454" cy="6091161"/>
          </a:xfrm>
          <a:custGeom>
            <a:avLst/>
            <a:gdLst>
              <a:gd name="connsiteX0" fmla="*/ 0 w 11497454"/>
              <a:gd name="connsiteY0" fmla="*/ 0 h 6091161"/>
              <a:gd name="connsiteX1" fmla="*/ 110852 w 11497454"/>
              <a:gd name="connsiteY1" fmla="*/ 0 h 6091161"/>
              <a:gd name="connsiteX2" fmla="*/ 113551 w 11497454"/>
              <a:gd name="connsiteY2" fmla="*/ 12100 h 6091161"/>
              <a:gd name="connsiteX3" fmla="*/ 249975 w 11497454"/>
              <a:gd name="connsiteY3" fmla="*/ 93964 h 6091161"/>
              <a:gd name="connsiteX4" fmla="*/ 386400 w 11497454"/>
              <a:gd name="connsiteY4" fmla="*/ 12100 h 6091161"/>
              <a:gd name="connsiteX5" fmla="*/ 389099 w 11497454"/>
              <a:gd name="connsiteY5" fmla="*/ 0 h 6091161"/>
              <a:gd name="connsiteX6" fmla="*/ 406972 w 11497454"/>
              <a:gd name="connsiteY6" fmla="*/ 0 h 6091161"/>
              <a:gd name="connsiteX7" fmla="*/ 409670 w 11497454"/>
              <a:gd name="connsiteY7" fmla="*/ 12100 h 6091161"/>
              <a:gd name="connsiteX8" fmla="*/ 546095 w 11497454"/>
              <a:gd name="connsiteY8" fmla="*/ 93963 h 6091161"/>
              <a:gd name="connsiteX9" fmla="*/ 682520 w 11497454"/>
              <a:gd name="connsiteY9" fmla="*/ 12100 h 6091161"/>
              <a:gd name="connsiteX10" fmla="*/ 685218 w 11497454"/>
              <a:gd name="connsiteY10" fmla="*/ 0 h 6091161"/>
              <a:gd name="connsiteX11" fmla="*/ 703091 w 11497454"/>
              <a:gd name="connsiteY11" fmla="*/ 0 h 6091161"/>
              <a:gd name="connsiteX12" fmla="*/ 705790 w 11497454"/>
              <a:gd name="connsiteY12" fmla="*/ 12100 h 6091161"/>
              <a:gd name="connsiteX13" fmla="*/ 842215 w 11497454"/>
              <a:gd name="connsiteY13" fmla="*/ 93963 h 6091161"/>
              <a:gd name="connsiteX14" fmla="*/ 978639 w 11497454"/>
              <a:gd name="connsiteY14" fmla="*/ 12100 h 6091161"/>
              <a:gd name="connsiteX15" fmla="*/ 981338 w 11497454"/>
              <a:gd name="connsiteY15" fmla="*/ 0 h 6091161"/>
              <a:gd name="connsiteX16" fmla="*/ 999211 w 11497454"/>
              <a:gd name="connsiteY16" fmla="*/ 0 h 6091161"/>
              <a:gd name="connsiteX17" fmla="*/ 1001910 w 11497454"/>
              <a:gd name="connsiteY17" fmla="*/ 12100 h 6091161"/>
              <a:gd name="connsiteX18" fmla="*/ 1138334 w 11497454"/>
              <a:gd name="connsiteY18" fmla="*/ 93963 h 6091161"/>
              <a:gd name="connsiteX19" fmla="*/ 1274759 w 11497454"/>
              <a:gd name="connsiteY19" fmla="*/ 12100 h 6091161"/>
              <a:gd name="connsiteX20" fmla="*/ 1277458 w 11497454"/>
              <a:gd name="connsiteY20" fmla="*/ 0 h 6091161"/>
              <a:gd name="connsiteX21" fmla="*/ 1295331 w 11497454"/>
              <a:gd name="connsiteY21" fmla="*/ 0 h 6091161"/>
              <a:gd name="connsiteX22" fmla="*/ 1298030 w 11497454"/>
              <a:gd name="connsiteY22" fmla="*/ 12100 h 6091161"/>
              <a:gd name="connsiteX23" fmla="*/ 1434454 w 11497454"/>
              <a:gd name="connsiteY23" fmla="*/ 93963 h 6091161"/>
              <a:gd name="connsiteX24" fmla="*/ 1570879 w 11497454"/>
              <a:gd name="connsiteY24" fmla="*/ 12100 h 6091161"/>
              <a:gd name="connsiteX25" fmla="*/ 1573578 w 11497454"/>
              <a:gd name="connsiteY25" fmla="*/ 0 h 6091161"/>
              <a:gd name="connsiteX26" fmla="*/ 1591451 w 11497454"/>
              <a:gd name="connsiteY26" fmla="*/ 0 h 6091161"/>
              <a:gd name="connsiteX27" fmla="*/ 1594149 w 11497454"/>
              <a:gd name="connsiteY27" fmla="*/ 12100 h 6091161"/>
              <a:gd name="connsiteX28" fmla="*/ 1730574 w 11497454"/>
              <a:gd name="connsiteY28" fmla="*/ 93963 h 6091161"/>
              <a:gd name="connsiteX29" fmla="*/ 1866997 w 11497454"/>
              <a:gd name="connsiteY29" fmla="*/ 12100 h 6091161"/>
              <a:gd name="connsiteX30" fmla="*/ 1869698 w 11497454"/>
              <a:gd name="connsiteY30" fmla="*/ 0 h 6091161"/>
              <a:gd name="connsiteX31" fmla="*/ 1887569 w 11497454"/>
              <a:gd name="connsiteY31" fmla="*/ 0 h 6091161"/>
              <a:gd name="connsiteX32" fmla="*/ 1890269 w 11497454"/>
              <a:gd name="connsiteY32" fmla="*/ 12100 h 6091161"/>
              <a:gd name="connsiteX33" fmla="*/ 2026697 w 11497454"/>
              <a:gd name="connsiteY33" fmla="*/ 93963 h 6091161"/>
              <a:gd name="connsiteX34" fmla="*/ 2163120 w 11497454"/>
              <a:gd name="connsiteY34" fmla="*/ 12100 h 6091161"/>
              <a:gd name="connsiteX35" fmla="*/ 2165818 w 11497454"/>
              <a:gd name="connsiteY35" fmla="*/ 0 h 6091161"/>
              <a:gd name="connsiteX36" fmla="*/ 2183691 w 11497454"/>
              <a:gd name="connsiteY36" fmla="*/ 0 h 6091161"/>
              <a:gd name="connsiteX37" fmla="*/ 2186390 w 11497454"/>
              <a:gd name="connsiteY37" fmla="*/ 12100 h 6091161"/>
              <a:gd name="connsiteX38" fmla="*/ 2322814 w 11497454"/>
              <a:gd name="connsiteY38" fmla="*/ 93963 h 6091161"/>
              <a:gd name="connsiteX39" fmla="*/ 2459238 w 11497454"/>
              <a:gd name="connsiteY39" fmla="*/ 12100 h 6091161"/>
              <a:gd name="connsiteX40" fmla="*/ 2461937 w 11497454"/>
              <a:gd name="connsiteY40" fmla="*/ 0 h 6091161"/>
              <a:gd name="connsiteX41" fmla="*/ 2479811 w 11497454"/>
              <a:gd name="connsiteY41" fmla="*/ 0 h 6091161"/>
              <a:gd name="connsiteX42" fmla="*/ 2482509 w 11497454"/>
              <a:gd name="connsiteY42" fmla="*/ 12100 h 6091161"/>
              <a:gd name="connsiteX43" fmla="*/ 2618933 w 11497454"/>
              <a:gd name="connsiteY43" fmla="*/ 93963 h 6091161"/>
              <a:gd name="connsiteX44" fmla="*/ 2755355 w 11497454"/>
              <a:gd name="connsiteY44" fmla="*/ 12100 h 6091161"/>
              <a:gd name="connsiteX45" fmla="*/ 2758054 w 11497454"/>
              <a:gd name="connsiteY45" fmla="*/ 0 h 6091161"/>
              <a:gd name="connsiteX46" fmla="*/ 2775930 w 11497454"/>
              <a:gd name="connsiteY46" fmla="*/ 0 h 6091161"/>
              <a:gd name="connsiteX47" fmla="*/ 2778628 w 11497454"/>
              <a:gd name="connsiteY47" fmla="*/ 12100 h 6091161"/>
              <a:gd name="connsiteX48" fmla="*/ 2915051 w 11497454"/>
              <a:gd name="connsiteY48" fmla="*/ 93963 h 6091161"/>
              <a:gd name="connsiteX49" fmla="*/ 3051477 w 11497454"/>
              <a:gd name="connsiteY49" fmla="*/ 12100 h 6091161"/>
              <a:gd name="connsiteX50" fmla="*/ 3054175 w 11497454"/>
              <a:gd name="connsiteY50" fmla="*/ 0 h 6091161"/>
              <a:gd name="connsiteX51" fmla="*/ 3072047 w 11497454"/>
              <a:gd name="connsiteY51" fmla="*/ 0 h 6091161"/>
              <a:gd name="connsiteX52" fmla="*/ 3074746 w 11497454"/>
              <a:gd name="connsiteY52" fmla="*/ 12099 h 6091161"/>
              <a:gd name="connsiteX53" fmla="*/ 3211170 w 11497454"/>
              <a:gd name="connsiteY53" fmla="*/ 93963 h 6091161"/>
              <a:gd name="connsiteX54" fmla="*/ 3347596 w 11497454"/>
              <a:gd name="connsiteY54" fmla="*/ 12099 h 6091161"/>
              <a:gd name="connsiteX55" fmla="*/ 3350295 w 11497454"/>
              <a:gd name="connsiteY55" fmla="*/ 0 h 6091161"/>
              <a:gd name="connsiteX56" fmla="*/ 3368170 w 11497454"/>
              <a:gd name="connsiteY56" fmla="*/ 0 h 6091161"/>
              <a:gd name="connsiteX57" fmla="*/ 3370867 w 11497454"/>
              <a:gd name="connsiteY57" fmla="*/ 12099 h 6091161"/>
              <a:gd name="connsiteX58" fmla="*/ 3507291 w 11497454"/>
              <a:gd name="connsiteY58" fmla="*/ 93963 h 6091161"/>
              <a:gd name="connsiteX59" fmla="*/ 3643715 w 11497454"/>
              <a:gd name="connsiteY59" fmla="*/ 12099 h 6091161"/>
              <a:gd name="connsiteX60" fmla="*/ 3646416 w 11497454"/>
              <a:gd name="connsiteY60" fmla="*/ 0 h 6091161"/>
              <a:gd name="connsiteX61" fmla="*/ 3664289 w 11497454"/>
              <a:gd name="connsiteY61" fmla="*/ 0 h 6091161"/>
              <a:gd name="connsiteX62" fmla="*/ 3666987 w 11497454"/>
              <a:gd name="connsiteY62" fmla="*/ 12099 h 6091161"/>
              <a:gd name="connsiteX63" fmla="*/ 3803410 w 11497454"/>
              <a:gd name="connsiteY63" fmla="*/ 93962 h 6091161"/>
              <a:gd name="connsiteX64" fmla="*/ 3939825 w 11497454"/>
              <a:gd name="connsiteY64" fmla="*/ 12099 h 6091161"/>
              <a:gd name="connsiteX65" fmla="*/ 3942525 w 11497454"/>
              <a:gd name="connsiteY65" fmla="*/ 0 h 6091161"/>
              <a:gd name="connsiteX66" fmla="*/ 3960396 w 11497454"/>
              <a:gd name="connsiteY66" fmla="*/ 0 h 6091161"/>
              <a:gd name="connsiteX67" fmla="*/ 3963097 w 11497454"/>
              <a:gd name="connsiteY67" fmla="*/ 12099 h 6091161"/>
              <a:gd name="connsiteX68" fmla="*/ 4099519 w 11497454"/>
              <a:gd name="connsiteY68" fmla="*/ 93962 h 6091161"/>
              <a:gd name="connsiteX69" fmla="*/ 4235943 w 11497454"/>
              <a:gd name="connsiteY69" fmla="*/ 12099 h 6091161"/>
              <a:gd name="connsiteX70" fmla="*/ 4238641 w 11497454"/>
              <a:gd name="connsiteY70" fmla="*/ 0 h 6091161"/>
              <a:gd name="connsiteX71" fmla="*/ 4256516 w 11497454"/>
              <a:gd name="connsiteY71" fmla="*/ 0 h 6091161"/>
              <a:gd name="connsiteX72" fmla="*/ 4259215 w 11497454"/>
              <a:gd name="connsiteY72" fmla="*/ 12099 h 6091161"/>
              <a:gd name="connsiteX73" fmla="*/ 4395639 w 11497454"/>
              <a:gd name="connsiteY73" fmla="*/ 93962 h 6091161"/>
              <a:gd name="connsiteX74" fmla="*/ 4532067 w 11497454"/>
              <a:gd name="connsiteY74" fmla="*/ 12099 h 6091161"/>
              <a:gd name="connsiteX75" fmla="*/ 4534763 w 11497454"/>
              <a:gd name="connsiteY75" fmla="*/ 0 h 6091161"/>
              <a:gd name="connsiteX76" fmla="*/ 4552636 w 11497454"/>
              <a:gd name="connsiteY76" fmla="*/ 0 h 6091161"/>
              <a:gd name="connsiteX77" fmla="*/ 4555336 w 11497454"/>
              <a:gd name="connsiteY77" fmla="*/ 12099 h 6091161"/>
              <a:gd name="connsiteX78" fmla="*/ 4691761 w 11497454"/>
              <a:gd name="connsiteY78" fmla="*/ 93962 h 6091161"/>
              <a:gd name="connsiteX79" fmla="*/ 4828185 w 11497454"/>
              <a:gd name="connsiteY79" fmla="*/ 12099 h 6091161"/>
              <a:gd name="connsiteX80" fmla="*/ 4830884 w 11497454"/>
              <a:gd name="connsiteY80" fmla="*/ 0 h 6091161"/>
              <a:gd name="connsiteX81" fmla="*/ 4848757 w 11497454"/>
              <a:gd name="connsiteY81" fmla="*/ 0 h 6091161"/>
              <a:gd name="connsiteX82" fmla="*/ 4851455 w 11497454"/>
              <a:gd name="connsiteY82" fmla="*/ 12099 h 6091161"/>
              <a:gd name="connsiteX83" fmla="*/ 4987879 w 11497454"/>
              <a:gd name="connsiteY83" fmla="*/ 93962 h 6091161"/>
              <a:gd name="connsiteX84" fmla="*/ 5124305 w 11497454"/>
              <a:gd name="connsiteY84" fmla="*/ 12099 h 6091161"/>
              <a:gd name="connsiteX85" fmla="*/ 5127003 w 11497454"/>
              <a:gd name="connsiteY85" fmla="*/ 0 h 6091161"/>
              <a:gd name="connsiteX86" fmla="*/ 5144876 w 11497454"/>
              <a:gd name="connsiteY86" fmla="*/ 0 h 6091161"/>
              <a:gd name="connsiteX87" fmla="*/ 5147575 w 11497454"/>
              <a:gd name="connsiteY87" fmla="*/ 12099 h 6091161"/>
              <a:gd name="connsiteX88" fmla="*/ 5283999 w 11497454"/>
              <a:gd name="connsiteY88" fmla="*/ 93962 h 6091161"/>
              <a:gd name="connsiteX89" fmla="*/ 5420424 w 11497454"/>
              <a:gd name="connsiteY89" fmla="*/ 12099 h 6091161"/>
              <a:gd name="connsiteX90" fmla="*/ 5423122 w 11497454"/>
              <a:gd name="connsiteY90" fmla="*/ 0 h 6091161"/>
              <a:gd name="connsiteX91" fmla="*/ 5440996 w 11497454"/>
              <a:gd name="connsiteY91" fmla="*/ 0 h 6091161"/>
              <a:gd name="connsiteX92" fmla="*/ 5443695 w 11497454"/>
              <a:gd name="connsiteY92" fmla="*/ 12099 h 6091161"/>
              <a:gd name="connsiteX93" fmla="*/ 5580118 w 11497454"/>
              <a:gd name="connsiteY93" fmla="*/ 93962 h 6091161"/>
              <a:gd name="connsiteX94" fmla="*/ 5716545 w 11497454"/>
              <a:gd name="connsiteY94" fmla="*/ 12099 h 6091161"/>
              <a:gd name="connsiteX95" fmla="*/ 5719242 w 11497454"/>
              <a:gd name="connsiteY95" fmla="*/ 0 h 6091161"/>
              <a:gd name="connsiteX96" fmla="*/ 5737118 w 11497454"/>
              <a:gd name="connsiteY96" fmla="*/ 0 h 6091161"/>
              <a:gd name="connsiteX97" fmla="*/ 5739817 w 11497454"/>
              <a:gd name="connsiteY97" fmla="*/ 12099 h 6091161"/>
              <a:gd name="connsiteX98" fmla="*/ 5876237 w 11497454"/>
              <a:gd name="connsiteY98" fmla="*/ 93962 h 6091161"/>
              <a:gd name="connsiteX99" fmla="*/ 6012662 w 11497454"/>
              <a:gd name="connsiteY99" fmla="*/ 12099 h 6091161"/>
              <a:gd name="connsiteX100" fmla="*/ 6015360 w 11497454"/>
              <a:gd name="connsiteY100" fmla="*/ 0 h 6091161"/>
              <a:gd name="connsiteX101" fmla="*/ 6033234 w 11497454"/>
              <a:gd name="connsiteY101" fmla="*/ 0 h 6091161"/>
              <a:gd name="connsiteX102" fmla="*/ 6035933 w 11497454"/>
              <a:gd name="connsiteY102" fmla="*/ 12099 h 6091161"/>
              <a:gd name="connsiteX103" fmla="*/ 6172357 w 11497454"/>
              <a:gd name="connsiteY103" fmla="*/ 93962 h 6091161"/>
              <a:gd name="connsiteX104" fmla="*/ 6308782 w 11497454"/>
              <a:gd name="connsiteY104" fmla="*/ 12099 h 6091161"/>
              <a:gd name="connsiteX105" fmla="*/ 6311480 w 11497454"/>
              <a:gd name="connsiteY105" fmla="*/ 0 h 6091161"/>
              <a:gd name="connsiteX106" fmla="*/ 6329355 w 11497454"/>
              <a:gd name="connsiteY106" fmla="*/ 0 h 6091161"/>
              <a:gd name="connsiteX107" fmla="*/ 6332054 w 11497454"/>
              <a:gd name="connsiteY107" fmla="*/ 12098 h 6091161"/>
              <a:gd name="connsiteX108" fmla="*/ 6468478 w 11497454"/>
              <a:gd name="connsiteY108" fmla="*/ 93962 h 6091161"/>
              <a:gd name="connsiteX109" fmla="*/ 6604903 w 11497454"/>
              <a:gd name="connsiteY109" fmla="*/ 12098 h 6091161"/>
              <a:gd name="connsiteX110" fmla="*/ 6607601 w 11497454"/>
              <a:gd name="connsiteY110" fmla="*/ 0 h 6091161"/>
              <a:gd name="connsiteX111" fmla="*/ 6625474 w 11497454"/>
              <a:gd name="connsiteY111" fmla="*/ 0 h 6091161"/>
              <a:gd name="connsiteX112" fmla="*/ 6628173 w 11497454"/>
              <a:gd name="connsiteY112" fmla="*/ 12098 h 6091161"/>
              <a:gd name="connsiteX113" fmla="*/ 6764597 w 11497454"/>
              <a:gd name="connsiteY113" fmla="*/ 93961 h 6091161"/>
              <a:gd name="connsiteX114" fmla="*/ 6901022 w 11497454"/>
              <a:gd name="connsiteY114" fmla="*/ 12098 h 6091161"/>
              <a:gd name="connsiteX115" fmla="*/ 6903720 w 11497454"/>
              <a:gd name="connsiteY115" fmla="*/ 0 h 6091161"/>
              <a:gd name="connsiteX116" fmla="*/ 6921594 w 11497454"/>
              <a:gd name="connsiteY116" fmla="*/ 0 h 6091161"/>
              <a:gd name="connsiteX117" fmla="*/ 6924293 w 11497454"/>
              <a:gd name="connsiteY117" fmla="*/ 12098 h 6091161"/>
              <a:gd name="connsiteX118" fmla="*/ 7060717 w 11497454"/>
              <a:gd name="connsiteY118" fmla="*/ 93961 h 6091161"/>
              <a:gd name="connsiteX119" fmla="*/ 7197142 w 11497454"/>
              <a:gd name="connsiteY119" fmla="*/ 12098 h 6091161"/>
              <a:gd name="connsiteX120" fmla="*/ 7199840 w 11497454"/>
              <a:gd name="connsiteY120" fmla="*/ 0 h 6091161"/>
              <a:gd name="connsiteX121" fmla="*/ 7217714 w 11497454"/>
              <a:gd name="connsiteY121" fmla="*/ 0 h 6091161"/>
              <a:gd name="connsiteX122" fmla="*/ 7220413 w 11497454"/>
              <a:gd name="connsiteY122" fmla="*/ 12098 h 6091161"/>
              <a:gd name="connsiteX123" fmla="*/ 7356837 w 11497454"/>
              <a:gd name="connsiteY123" fmla="*/ 93961 h 6091161"/>
              <a:gd name="connsiteX124" fmla="*/ 7493262 w 11497454"/>
              <a:gd name="connsiteY124" fmla="*/ 12098 h 6091161"/>
              <a:gd name="connsiteX125" fmla="*/ 7495960 w 11497454"/>
              <a:gd name="connsiteY125" fmla="*/ 0 h 6091161"/>
              <a:gd name="connsiteX126" fmla="*/ 7513834 w 11497454"/>
              <a:gd name="connsiteY126" fmla="*/ 0 h 6091161"/>
              <a:gd name="connsiteX127" fmla="*/ 7516533 w 11497454"/>
              <a:gd name="connsiteY127" fmla="*/ 12098 h 6091161"/>
              <a:gd name="connsiteX128" fmla="*/ 7652957 w 11497454"/>
              <a:gd name="connsiteY128" fmla="*/ 93961 h 6091161"/>
              <a:gd name="connsiteX129" fmla="*/ 7789382 w 11497454"/>
              <a:gd name="connsiteY129" fmla="*/ 12098 h 6091161"/>
              <a:gd name="connsiteX130" fmla="*/ 7792080 w 11497454"/>
              <a:gd name="connsiteY130" fmla="*/ 0 h 6091161"/>
              <a:gd name="connsiteX131" fmla="*/ 7809955 w 11497454"/>
              <a:gd name="connsiteY131" fmla="*/ 0 h 6091161"/>
              <a:gd name="connsiteX132" fmla="*/ 7812653 w 11497454"/>
              <a:gd name="connsiteY132" fmla="*/ 12098 h 6091161"/>
              <a:gd name="connsiteX133" fmla="*/ 7949077 w 11497454"/>
              <a:gd name="connsiteY133" fmla="*/ 93961 h 6091161"/>
              <a:gd name="connsiteX134" fmla="*/ 8085502 w 11497454"/>
              <a:gd name="connsiteY134" fmla="*/ 12098 h 6091161"/>
              <a:gd name="connsiteX135" fmla="*/ 8088200 w 11497454"/>
              <a:gd name="connsiteY135" fmla="*/ 0 h 6091161"/>
              <a:gd name="connsiteX136" fmla="*/ 8106074 w 11497454"/>
              <a:gd name="connsiteY136" fmla="*/ 0 h 6091161"/>
              <a:gd name="connsiteX137" fmla="*/ 8108772 w 11497454"/>
              <a:gd name="connsiteY137" fmla="*/ 12098 h 6091161"/>
              <a:gd name="connsiteX138" fmla="*/ 8245197 w 11497454"/>
              <a:gd name="connsiteY138" fmla="*/ 93961 h 6091161"/>
              <a:gd name="connsiteX139" fmla="*/ 8381622 w 11497454"/>
              <a:gd name="connsiteY139" fmla="*/ 12098 h 6091161"/>
              <a:gd name="connsiteX140" fmla="*/ 8384320 w 11497454"/>
              <a:gd name="connsiteY140" fmla="*/ 0 h 6091161"/>
              <a:gd name="connsiteX141" fmla="*/ 8402194 w 11497454"/>
              <a:gd name="connsiteY141" fmla="*/ 0 h 6091161"/>
              <a:gd name="connsiteX142" fmla="*/ 8404892 w 11497454"/>
              <a:gd name="connsiteY142" fmla="*/ 12098 h 6091161"/>
              <a:gd name="connsiteX143" fmla="*/ 8541317 w 11497454"/>
              <a:gd name="connsiteY143" fmla="*/ 93961 h 6091161"/>
              <a:gd name="connsiteX144" fmla="*/ 8677742 w 11497454"/>
              <a:gd name="connsiteY144" fmla="*/ 12098 h 6091161"/>
              <a:gd name="connsiteX145" fmla="*/ 8680440 w 11497454"/>
              <a:gd name="connsiteY145" fmla="*/ 0 h 6091161"/>
              <a:gd name="connsiteX146" fmla="*/ 8698315 w 11497454"/>
              <a:gd name="connsiteY146" fmla="*/ 0 h 6091161"/>
              <a:gd name="connsiteX147" fmla="*/ 8701013 w 11497454"/>
              <a:gd name="connsiteY147" fmla="*/ 12098 h 6091161"/>
              <a:gd name="connsiteX148" fmla="*/ 8837438 w 11497454"/>
              <a:gd name="connsiteY148" fmla="*/ 93961 h 6091161"/>
              <a:gd name="connsiteX149" fmla="*/ 8973863 w 11497454"/>
              <a:gd name="connsiteY149" fmla="*/ 12098 h 6091161"/>
              <a:gd name="connsiteX150" fmla="*/ 8976561 w 11497454"/>
              <a:gd name="connsiteY150" fmla="*/ 0 h 6091161"/>
              <a:gd name="connsiteX151" fmla="*/ 8994434 w 11497454"/>
              <a:gd name="connsiteY151" fmla="*/ 0 h 6091161"/>
              <a:gd name="connsiteX152" fmla="*/ 8997132 w 11497454"/>
              <a:gd name="connsiteY152" fmla="*/ 12098 h 6091161"/>
              <a:gd name="connsiteX153" fmla="*/ 9133557 w 11497454"/>
              <a:gd name="connsiteY153" fmla="*/ 93961 h 6091161"/>
              <a:gd name="connsiteX154" fmla="*/ 9269982 w 11497454"/>
              <a:gd name="connsiteY154" fmla="*/ 12098 h 6091161"/>
              <a:gd name="connsiteX155" fmla="*/ 9272680 w 11497454"/>
              <a:gd name="connsiteY155" fmla="*/ 0 h 6091161"/>
              <a:gd name="connsiteX156" fmla="*/ 9290554 w 11497454"/>
              <a:gd name="connsiteY156" fmla="*/ 0 h 6091161"/>
              <a:gd name="connsiteX157" fmla="*/ 9293252 w 11497454"/>
              <a:gd name="connsiteY157" fmla="*/ 12097 h 6091161"/>
              <a:gd name="connsiteX158" fmla="*/ 9429677 w 11497454"/>
              <a:gd name="connsiteY158" fmla="*/ 93961 h 6091161"/>
              <a:gd name="connsiteX159" fmla="*/ 9566102 w 11497454"/>
              <a:gd name="connsiteY159" fmla="*/ 12097 h 6091161"/>
              <a:gd name="connsiteX160" fmla="*/ 9568800 w 11497454"/>
              <a:gd name="connsiteY160" fmla="*/ 0 h 6091161"/>
              <a:gd name="connsiteX161" fmla="*/ 9586674 w 11497454"/>
              <a:gd name="connsiteY161" fmla="*/ 0 h 6091161"/>
              <a:gd name="connsiteX162" fmla="*/ 9589372 w 11497454"/>
              <a:gd name="connsiteY162" fmla="*/ 12097 h 6091161"/>
              <a:gd name="connsiteX163" fmla="*/ 9725797 w 11497454"/>
              <a:gd name="connsiteY163" fmla="*/ 93961 h 6091161"/>
              <a:gd name="connsiteX164" fmla="*/ 9862222 w 11497454"/>
              <a:gd name="connsiteY164" fmla="*/ 12097 h 6091161"/>
              <a:gd name="connsiteX165" fmla="*/ 9864920 w 11497454"/>
              <a:gd name="connsiteY165" fmla="*/ 0 h 6091161"/>
              <a:gd name="connsiteX166" fmla="*/ 9882794 w 11497454"/>
              <a:gd name="connsiteY166" fmla="*/ 0 h 6091161"/>
              <a:gd name="connsiteX167" fmla="*/ 9885492 w 11497454"/>
              <a:gd name="connsiteY167" fmla="*/ 12097 h 6091161"/>
              <a:gd name="connsiteX168" fmla="*/ 10021917 w 11497454"/>
              <a:gd name="connsiteY168" fmla="*/ 93960 h 6091161"/>
              <a:gd name="connsiteX169" fmla="*/ 10158342 w 11497454"/>
              <a:gd name="connsiteY169" fmla="*/ 12097 h 6091161"/>
              <a:gd name="connsiteX170" fmla="*/ 10161040 w 11497454"/>
              <a:gd name="connsiteY170" fmla="*/ 0 h 6091161"/>
              <a:gd name="connsiteX171" fmla="*/ 10178914 w 11497454"/>
              <a:gd name="connsiteY171" fmla="*/ 0 h 6091161"/>
              <a:gd name="connsiteX172" fmla="*/ 10181612 w 11497454"/>
              <a:gd name="connsiteY172" fmla="*/ 12097 h 6091161"/>
              <a:gd name="connsiteX173" fmla="*/ 10318037 w 11497454"/>
              <a:gd name="connsiteY173" fmla="*/ 93960 h 6091161"/>
              <a:gd name="connsiteX174" fmla="*/ 10454462 w 11497454"/>
              <a:gd name="connsiteY174" fmla="*/ 12097 h 6091161"/>
              <a:gd name="connsiteX175" fmla="*/ 10457160 w 11497454"/>
              <a:gd name="connsiteY175" fmla="*/ 0 h 6091161"/>
              <a:gd name="connsiteX176" fmla="*/ 10475036 w 11497454"/>
              <a:gd name="connsiteY176" fmla="*/ 0 h 6091161"/>
              <a:gd name="connsiteX177" fmla="*/ 10477733 w 11497454"/>
              <a:gd name="connsiteY177" fmla="*/ 12097 h 6091161"/>
              <a:gd name="connsiteX178" fmla="*/ 10614158 w 11497454"/>
              <a:gd name="connsiteY178" fmla="*/ 93960 h 6091161"/>
              <a:gd name="connsiteX179" fmla="*/ 10750583 w 11497454"/>
              <a:gd name="connsiteY179" fmla="*/ 12097 h 6091161"/>
              <a:gd name="connsiteX180" fmla="*/ 10753281 w 11497454"/>
              <a:gd name="connsiteY180" fmla="*/ 0 h 6091161"/>
              <a:gd name="connsiteX181" fmla="*/ 10771155 w 11497454"/>
              <a:gd name="connsiteY181" fmla="*/ 0 h 6091161"/>
              <a:gd name="connsiteX182" fmla="*/ 10773852 w 11497454"/>
              <a:gd name="connsiteY182" fmla="*/ 12097 h 6091161"/>
              <a:gd name="connsiteX183" fmla="*/ 10910277 w 11497454"/>
              <a:gd name="connsiteY183" fmla="*/ 93960 h 6091161"/>
              <a:gd name="connsiteX184" fmla="*/ 11046702 w 11497454"/>
              <a:gd name="connsiteY184" fmla="*/ 12097 h 6091161"/>
              <a:gd name="connsiteX185" fmla="*/ 11049400 w 11497454"/>
              <a:gd name="connsiteY185" fmla="*/ 0 h 6091161"/>
              <a:gd name="connsiteX186" fmla="*/ 11067275 w 11497454"/>
              <a:gd name="connsiteY186" fmla="*/ 0 h 6091161"/>
              <a:gd name="connsiteX187" fmla="*/ 11069972 w 11497454"/>
              <a:gd name="connsiteY187" fmla="*/ 12097 h 6091161"/>
              <a:gd name="connsiteX188" fmla="*/ 11206397 w 11497454"/>
              <a:gd name="connsiteY188" fmla="*/ 93960 h 6091161"/>
              <a:gd name="connsiteX189" fmla="*/ 11342822 w 11497454"/>
              <a:gd name="connsiteY189" fmla="*/ 12097 h 6091161"/>
              <a:gd name="connsiteX190" fmla="*/ 11345520 w 11497454"/>
              <a:gd name="connsiteY190" fmla="*/ 0 h 6091161"/>
              <a:gd name="connsiteX191" fmla="*/ 11497454 w 11497454"/>
              <a:gd name="connsiteY191" fmla="*/ 0 h 6091161"/>
              <a:gd name="connsiteX192" fmla="*/ 11497454 w 11497454"/>
              <a:gd name="connsiteY192" fmla="*/ 336590 h 6091161"/>
              <a:gd name="connsiteX193" fmla="*/ 11468668 w 11497454"/>
              <a:gd name="connsiteY193" fmla="*/ 343010 h 6091161"/>
              <a:gd name="connsiteX194" fmla="*/ 11386805 w 11497454"/>
              <a:gd name="connsiteY194" fmla="*/ 479435 h 6091161"/>
              <a:gd name="connsiteX195" fmla="*/ 11468668 w 11497454"/>
              <a:gd name="connsiteY195" fmla="*/ 615860 h 6091161"/>
              <a:gd name="connsiteX196" fmla="*/ 11497454 w 11497454"/>
              <a:gd name="connsiteY196" fmla="*/ 622279 h 6091161"/>
              <a:gd name="connsiteX197" fmla="*/ 11497454 w 11497454"/>
              <a:gd name="connsiteY197" fmla="*/ 632710 h 6091161"/>
              <a:gd name="connsiteX198" fmla="*/ 11468668 w 11497454"/>
              <a:gd name="connsiteY198" fmla="*/ 639130 h 6091161"/>
              <a:gd name="connsiteX199" fmla="*/ 11386805 w 11497454"/>
              <a:gd name="connsiteY199" fmla="*/ 775555 h 6091161"/>
              <a:gd name="connsiteX200" fmla="*/ 11468668 w 11497454"/>
              <a:gd name="connsiteY200" fmla="*/ 911980 h 6091161"/>
              <a:gd name="connsiteX201" fmla="*/ 11497454 w 11497454"/>
              <a:gd name="connsiteY201" fmla="*/ 918399 h 6091161"/>
              <a:gd name="connsiteX202" fmla="*/ 11497454 w 11497454"/>
              <a:gd name="connsiteY202" fmla="*/ 928830 h 6091161"/>
              <a:gd name="connsiteX203" fmla="*/ 11468668 w 11497454"/>
              <a:gd name="connsiteY203" fmla="*/ 935250 h 6091161"/>
              <a:gd name="connsiteX204" fmla="*/ 11386805 w 11497454"/>
              <a:gd name="connsiteY204" fmla="*/ 1071675 h 6091161"/>
              <a:gd name="connsiteX205" fmla="*/ 11468668 w 11497454"/>
              <a:gd name="connsiteY205" fmla="*/ 1208100 h 6091161"/>
              <a:gd name="connsiteX206" fmla="*/ 11497454 w 11497454"/>
              <a:gd name="connsiteY206" fmla="*/ 1214519 h 6091161"/>
              <a:gd name="connsiteX207" fmla="*/ 11497454 w 11497454"/>
              <a:gd name="connsiteY207" fmla="*/ 1224951 h 6091161"/>
              <a:gd name="connsiteX208" fmla="*/ 11468668 w 11497454"/>
              <a:gd name="connsiteY208" fmla="*/ 1231370 h 6091161"/>
              <a:gd name="connsiteX209" fmla="*/ 11386805 w 11497454"/>
              <a:gd name="connsiteY209" fmla="*/ 1367794 h 6091161"/>
              <a:gd name="connsiteX210" fmla="*/ 11468668 w 11497454"/>
              <a:gd name="connsiteY210" fmla="*/ 1504219 h 6091161"/>
              <a:gd name="connsiteX211" fmla="*/ 11497454 w 11497454"/>
              <a:gd name="connsiteY211" fmla="*/ 1510639 h 6091161"/>
              <a:gd name="connsiteX212" fmla="*/ 11497454 w 11497454"/>
              <a:gd name="connsiteY212" fmla="*/ 1521070 h 6091161"/>
              <a:gd name="connsiteX213" fmla="*/ 11468668 w 11497454"/>
              <a:gd name="connsiteY213" fmla="*/ 1527489 h 6091161"/>
              <a:gd name="connsiteX214" fmla="*/ 11386805 w 11497454"/>
              <a:gd name="connsiteY214" fmla="*/ 1663913 h 6091161"/>
              <a:gd name="connsiteX215" fmla="*/ 11468668 w 11497454"/>
              <a:gd name="connsiteY215" fmla="*/ 1800338 h 6091161"/>
              <a:gd name="connsiteX216" fmla="*/ 11497454 w 11497454"/>
              <a:gd name="connsiteY216" fmla="*/ 1806758 h 6091161"/>
              <a:gd name="connsiteX217" fmla="*/ 11497454 w 11497454"/>
              <a:gd name="connsiteY217" fmla="*/ 1817190 h 6091161"/>
              <a:gd name="connsiteX218" fmla="*/ 11468668 w 11497454"/>
              <a:gd name="connsiteY218" fmla="*/ 1823609 h 6091161"/>
              <a:gd name="connsiteX219" fmla="*/ 11386805 w 11497454"/>
              <a:gd name="connsiteY219" fmla="*/ 1960033 h 6091161"/>
              <a:gd name="connsiteX220" fmla="*/ 11468668 w 11497454"/>
              <a:gd name="connsiteY220" fmla="*/ 2096458 h 6091161"/>
              <a:gd name="connsiteX221" fmla="*/ 11497454 w 11497454"/>
              <a:gd name="connsiteY221" fmla="*/ 2102878 h 6091161"/>
              <a:gd name="connsiteX222" fmla="*/ 11497454 w 11497454"/>
              <a:gd name="connsiteY222" fmla="*/ 2113309 h 6091161"/>
              <a:gd name="connsiteX223" fmla="*/ 11468668 w 11497454"/>
              <a:gd name="connsiteY223" fmla="*/ 2119729 h 6091161"/>
              <a:gd name="connsiteX224" fmla="*/ 11386805 w 11497454"/>
              <a:gd name="connsiteY224" fmla="*/ 2256154 h 6091161"/>
              <a:gd name="connsiteX225" fmla="*/ 11468668 w 11497454"/>
              <a:gd name="connsiteY225" fmla="*/ 2392578 h 6091161"/>
              <a:gd name="connsiteX226" fmla="*/ 11497454 w 11497454"/>
              <a:gd name="connsiteY226" fmla="*/ 2398998 h 6091161"/>
              <a:gd name="connsiteX227" fmla="*/ 11497454 w 11497454"/>
              <a:gd name="connsiteY227" fmla="*/ 2409429 h 6091161"/>
              <a:gd name="connsiteX228" fmla="*/ 11468668 w 11497454"/>
              <a:gd name="connsiteY228" fmla="*/ 2415849 h 6091161"/>
              <a:gd name="connsiteX229" fmla="*/ 11386805 w 11497454"/>
              <a:gd name="connsiteY229" fmla="*/ 2552273 h 6091161"/>
              <a:gd name="connsiteX230" fmla="*/ 11468668 w 11497454"/>
              <a:gd name="connsiteY230" fmla="*/ 2688698 h 6091161"/>
              <a:gd name="connsiteX231" fmla="*/ 11497454 w 11497454"/>
              <a:gd name="connsiteY231" fmla="*/ 2695118 h 6091161"/>
              <a:gd name="connsiteX232" fmla="*/ 11497454 w 11497454"/>
              <a:gd name="connsiteY232" fmla="*/ 2705549 h 6091161"/>
              <a:gd name="connsiteX233" fmla="*/ 11468668 w 11497454"/>
              <a:gd name="connsiteY233" fmla="*/ 2711969 h 6091161"/>
              <a:gd name="connsiteX234" fmla="*/ 11386805 w 11497454"/>
              <a:gd name="connsiteY234" fmla="*/ 2848393 h 6091161"/>
              <a:gd name="connsiteX235" fmla="*/ 11468668 w 11497454"/>
              <a:gd name="connsiteY235" fmla="*/ 2984818 h 6091161"/>
              <a:gd name="connsiteX236" fmla="*/ 11497454 w 11497454"/>
              <a:gd name="connsiteY236" fmla="*/ 2991238 h 6091161"/>
              <a:gd name="connsiteX237" fmla="*/ 11497454 w 11497454"/>
              <a:gd name="connsiteY237" fmla="*/ 3001669 h 6091161"/>
              <a:gd name="connsiteX238" fmla="*/ 11468668 w 11497454"/>
              <a:gd name="connsiteY238" fmla="*/ 3008089 h 6091161"/>
              <a:gd name="connsiteX239" fmla="*/ 11386805 w 11497454"/>
              <a:gd name="connsiteY239" fmla="*/ 3144513 h 6091161"/>
              <a:gd name="connsiteX240" fmla="*/ 11468668 w 11497454"/>
              <a:gd name="connsiteY240" fmla="*/ 3280938 h 6091161"/>
              <a:gd name="connsiteX241" fmla="*/ 11497454 w 11497454"/>
              <a:gd name="connsiteY241" fmla="*/ 3287357 h 6091161"/>
              <a:gd name="connsiteX242" fmla="*/ 11497454 w 11497454"/>
              <a:gd name="connsiteY242" fmla="*/ 3297789 h 6091161"/>
              <a:gd name="connsiteX243" fmla="*/ 11468668 w 11497454"/>
              <a:gd name="connsiteY243" fmla="*/ 3304208 h 6091161"/>
              <a:gd name="connsiteX244" fmla="*/ 11386805 w 11497454"/>
              <a:gd name="connsiteY244" fmla="*/ 3440633 h 6091161"/>
              <a:gd name="connsiteX245" fmla="*/ 11468668 w 11497454"/>
              <a:gd name="connsiteY245" fmla="*/ 3577058 h 6091161"/>
              <a:gd name="connsiteX246" fmla="*/ 11497454 w 11497454"/>
              <a:gd name="connsiteY246" fmla="*/ 3583477 h 6091161"/>
              <a:gd name="connsiteX247" fmla="*/ 11497454 w 11497454"/>
              <a:gd name="connsiteY247" fmla="*/ 3593909 h 6091161"/>
              <a:gd name="connsiteX248" fmla="*/ 11468668 w 11497454"/>
              <a:gd name="connsiteY248" fmla="*/ 3600328 h 6091161"/>
              <a:gd name="connsiteX249" fmla="*/ 11386805 w 11497454"/>
              <a:gd name="connsiteY249" fmla="*/ 3736753 h 6091161"/>
              <a:gd name="connsiteX250" fmla="*/ 11468668 w 11497454"/>
              <a:gd name="connsiteY250" fmla="*/ 3873178 h 6091161"/>
              <a:gd name="connsiteX251" fmla="*/ 11497454 w 11497454"/>
              <a:gd name="connsiteY251" fmla="*/ 3879598 h 6091161"/>
              <a:gd name="connsiteX252" fmla="*/ 11497454 w 11497454"/>
              <a:gd name="connsiteY252" fmla="*/ 3890029 h 6091161"/>
              <a:gd name="connsiteX253" fmla="*/ 11468668 w 11497454"/>
              <a:gd name="connsiteY253" fmla="*/ 3896449 h 6091161"/>
              <a:gd name="connsiteX254" fmla="*/ 11386805 w 11497454"/>
              <a:gd name="connsiteY254" fmla="*/ 4032873 h 6091161"/>
              <a:gd name="connsiteX255" fmla="*/ 11468668 w 11497454"/>
              <a:gd name="connsiteY255" fmla="*/ 4169298 h 6091161"/>
              <a:gd name="connsiteX256" fmla="*/ 11497454 w 11497454"/>
              <a:gd name="connsiteY256" fmla="*/ 4175718 h 6091161"/>
              <a:gd name="connsiteX257" fmla="*/ 11497454 w 11497454"/>
              <a:gd name="connsiteY257" fmla="*/ 4186149 h 6091161"/>
              <a:gd name="connsiteX258" fmla="*/ 11468668 w 11497454"/>
              <a:gd name="connsiteY258" fmla="*/ 4192569 h 6091161"/>
              <a:gd name="connsiteX259" fmla="*/ 11386805 w 11497454"/>
              <a:gd name="connsiteY259" fmla="*/ 4328993 h 6091161"/>
              <a:gd name="connsiteX260" fmla="*/ 11468668 w 11497454"/>
              <a:gd name="connsiteY260" fmla="*/ 4465418 h 6091161"/>
              <a:gd name="connsiteX261" fmla="*/ 11497454 w 11497454"/>
              <a:gd name="connsiteY261" fmla="*/ 4471838 h 6091161"/>
              <a:gd name="connsiteX262" fmla="*/ 11497454 w 11497454"/>
              <a:gd name="connsiteY262" fmla="*/ 4482269 h 6091161"/>
              <a:gd name="connsiteX263" fmla="*/ 11468668 w 11497454"/>
              <a:gd name="connsiteY263" fmla="*/ 4488689 h 6091161"/>
              <a:gd name="connsiteX264" fmla="*/ 11386805 w 11497454"/>
              <a:gd name="connsiteY264" fmla="*/ 4625113 h 6091161"/>
              <a:gd name="connsiteX265" fmla="*/ 11468668 w 11497454"/>
              <a:gd name="connsiteY265" fmla="*/ 4761538 h 6091161"/>
              <a:gd name="connsiteX266" fmla="*/ 11497454 w 11497454"/>
              <a:gd name="connsiteY266" fmla="*/ 4767958 h 6091161"/>
              <a:gd name="connsiteX267" fmla="*/ 11497454 w 11497454"/>
              <a:gd name="connsiteY267" fmla="*/ 4778389 h 6091161"/>
              <a:gd name="connsiteX268" fmla="*/ 11468668 w 11497454"/>
              <a:gd name="connsiteY268" fmla="*/ 4784809 h 6091161"/>
              <a:gd name="connsiteX269" fmla="*/ 11386805 w 11497454"/>
              <a:gd name="connsiteY269" fmla="*/ 4921233 h 6091161"/>
              <a:gd name="connsiteX270" fmla="*/ 11468668 w 11497454"/>
              <a:gd name="connsiteY270" fmla="*/ 5057658 h 6091161"/>
              <a:gd name="connsiteX271" fmla="*/ 11497454 w 11497454"/>
              <a:gd name="connsiteY271" fmla="*/ 5064078 h 6091161"/>
              <a:gd name="connsiteX272" fmla="*/ 11497454 w 11497454"/>
              <a:gd name="connsiteY272" fmla="*/ 5074509 h 6091161"/>
              <a:gd name="connsiteX273" fmla="*/ 11468668 w 11497454"/>
              <a:gd name="connsiteY273" fmla="*/ 5080929 h 6091161"/>
              <a:gd name="connsiteX274" fmla="*/ 11386805 w 11497454"/>
              <a:gd name="connsiteY274" fmla="*/ 5217353 h 6091161"/>
              <a:gd name="connsiteX275" fmla="*/ 11468668 w 11497454"/>
              <a:gd name="connsiteY275" fmla="*/ 5353778 h 6091161"/>
              <a:gd name="connsiteX276" fmla="*/ 11497454 w 11497454"/>
              <a:gd name="connsiteY276" fmla="*/ 5360198 h 6091161"/>
              <a:gd name="connsiteX277" fmla="*/ 11497454 w 11497454"/>
              <a:gd name="connsiteY277" fmla="*/ 5370629 h 6091161"/>
              <a:gd name="connsiteX278" fmla="*/ 11468668 w 11497454"/>
              <a:gd name="connsiteY278" fmla="*/ 5377049 h 6091161"/>
              <a:gd name="connsiteX279" fmla="*/ 11386805 w 11497454"/>
              <a:gd name="connsiteY279" fmla="*/ 5513473 h 6091161"/>
              <a:gd name="connsiteX280" fmla="*/ 11468668 w 11497454"/>
              <a:gd name="connsiteY280" fmla="*/ 5649898 h 6091161"/>
              <a:gd name="connsiteX281" fmla="*/ 11497454 w 11497454"/>
              <a:gd name="connsiteY281" fmla="*/ 5656318 h 6091161"/>
              <a:gd name="connsiteX282" fmla="*/ 11497454 w 11497454"/>
              <a:gd name="connsiteY282" fmla="*/ 5666749 h 6091161"/>
              <a:gd name="connsiteX283" fmla="*/ 11468668 w 11497454"/>
              <a:gd name="connsiteY283" fmla="*/ 5673169 h 6091161"/>
              <a:gd name="connsiteX284" fmla="*/ 11386805 w 11497454"/>
              <a:gd name="connsiteY284" fmla="*/ 5809593 h 6091161"/>
              <a:gd name="connsiteX285" fmla="*/ 11468668 w 11497454"/>
              <a:gd name="connsiteY285" fmla="*/ 5946018 h 6091161"/>
              <a:gd name="connsiteX286" fmla="*/ 11497454 w 11497454"/>
              <a:gd name="connsiteY286" fmla="*/ 5952438 h 6091161"/>
              <a:gd name="connsiteX287" fmla="*/ 11497454 w 11497454"/>
              <a:gd name="connsiteY287" fmla="*/ 6091161 h 6091161"/>
              <a:gd name="connsiteX288" fmla="*/ 11307234 w 11497454"/>
              <a:gd name="connsiteY288" fmla="*/ 6091161 h 6091161"/>
              <a:gd name="connsiteX289" fmla="*/ 11276312 w 11497454"/>
              <a:gd name="connsiteY289" fmla="*/ 6049642 h 6091161"/>
              <a:gd name="connsiteX290" fmla="*/ 11171618 w 11497454"/>
              <a:gd name="connsiteY290" fmla="*/ 6010383 h 6091161"/>
              <a:gd name="connsiteX291" fmla="*/ 11066924 w 11497454"/>
              <a:gd name="connsiteY291" fmla="*/ 6049642 h 6091161"/>
              <a:gd name="connsiteX292" fmla="*/ 11036002 w 11497454"/>
              <a:gd name="connsiteY292" fmla="*/ 6091161 h 6091161"/>
              <a:gd name="connsiteX293" fmla="*/ 11011114 w 11497454"/>
              <a:gd name="connsiteY293" fmla="*/ 6091161 h 6091161"/>
              <a:gd name="connsiteX294" fmla="*/ 10980192 w 11497454"/>
              <a:gd name="connsiteY294" fmla="*/ 6049642 h 6091161"/>
              <a:gd name="connsiteX295" fmla="*/ 10875498 w 11497454"/>
              <a:gd name="connsiteY295" fmla="*/ 6010383 h 6091161"/>
              <a:gd name="connsiteX296" fmla="*/ 10770804 w 11497454"/>
              <a:gd name="connsiteY296" fmla="*/ 6049642 h 6091161"/>
              <a:gd name="connsiteX297" fmla="*/ 10739882 w 11497454"/>
              <a:gd name="connsiteY297" fmla="*/ 6091161 h 6091161"/>
              <a:gd name="connsiteX298" fmla="*/ 10714995 w 11497454"/>
              <a:gd name="connsiteY298" fmla="*/ 6091161 h 6091161"/>
              <a:gd name="connsiteX299" fmla="*/ 10684073 w 11497454"/>
              <a:gd name="connsiteY299" fmla="*/ 6049642 h 6091161"/>
              <a:gd name="connsiteX300" fmla="*/ 10579379 w 11497454"/>
              <a:gd name="connsiteY300" fmla="*/ 6010383 h 6091161"/>
              <a:gd name="connsiteX301" fmla="*/ 10474685 w 11497454"/>
              <a:gd name="connsiteY301" fmla="*/ 6049642 h 6091161"/>
              <a:gd name="connsiteX302" fmla="*/ 10443763 w 11497454"/>
              <a:gd name="connsiteY302" fmla="*/ 6091161 h 6091161"/>
              <a:gd name="connsiteX303" fmla="*/ 10418874 w 11497454"/>
              <a:gd name="connsiteY303" fmla="*/ 6091161 h 6091161"/>
              <a:gd name="connsiteX304" fmla="*/ 10387952 w 11497454"/>
              <a:gd name="connsiteY304" fmla="*/ 6049642 h 6091161"/>
              <a:gd name="connsiteX305" fmla="*/ 10283258 w 11497454"/>
              <a:gd name="connsiteY305" fmla="*/ 6010383 h 6091161"/>
              <a:gd name="connsiteX306" fmla="*/ 10178564 w 11497454"/>
              <a:gd name="connsiteY306" fmla="*/ 6049642 h 6091161"/>
              <a:gd name="connsiteX307" fmla="*/ 10147642 w 11497454"/>
              <a:gd name="connsiteY307" fmla="*/ 6091161 h 6091161"/>
              <a:gd name="connsiteX308" fmla="*/ 10122754 w 11497454"/>
              <a:gd name="connsiteY308" fmla="*/ 6091161 h 6091161"/>
              <a:gd name="connsiteX309" fmla="*/ 10091832 w 11497454"/>
              <a:gd name="connsiteY309" fmla="*/ 6049642 h 6091161"/>
              <a:gd name="connsiteX310" fmla="*/ 9987138 w 11497454"/>
              <a:gd name="connsiteY310" fmla="*/ 6010383 h 6091161"/>
              <a:gd name="connsiteX311" fmla="*/ 9882444 w 11497454"/>
              <a:gd name="connsiteY311" fmla="*/ 6049642 h 6091161"/>
              <a:gd name="connsiteX312" fmla="*/ 9851522 w 11497454"/>
              <a:gd name="connsiteY312" fmla="*/ 6091161 h 6091161"/>
              <a:gd name="connsiteX313" fmla="*/ 9826634 w 11497454"/>
              <a:gd name="connsiteY313" fmla="*/ 6091161 h 6091161"/>
              <a:gd name="connsiteX314" fmla="*/ 9795712 w 11497454"/>
              <a:gd name="connsiteY314" fmla="*/ 6049642 h 6091161"/>
              <a:gd name="connsiteX315" fmla="*/ 9691018 w 11497454"/>
              <a:gd name="connsiteY315" fmla="*/ 6010383 h 6091161"/>
              <a:gd name="connsiteX316" fmla="*/ 9586324 w 11497454"/>
              <a:gd name="connsiteY316" fmla="*/ 6049642 h 6091161"/>
              <a:gd name="connsiteX317" fmla="*/ 9555402 w 11497454"/>
              <a:gd name="connsiteY317" fmla="*/ 6091161 h 6091161"/>
              <a:gd name="connsiteX318" fmla="*/ 9530515 w 11497454"/>
              <a:gd name="connsiteY318" fmla="*/ 6091161 h 6091161"/>
              <a:gd name="connsiteX319" fmla="*/ 9499592 w 11497454"/>
              <a:gd name="connsiteY319" fmla="*/ 6049642 h 6091161"/>
              <a:gd name="connsiteX320" fmla="*/ 9394898 w 11497454"/>
              <a:gd name="connsiteY320" fmla="*/ 6010383 h 6091161"/>
              <a:gd name="connsiteX321" fmla="*/ 9290204 w 11497454"/>
              <a:gd name="connsiteY321" fmla="*/ 6049642 h 6091161"/>
              <a:gd name="connsiteX322" fmla="*/ 9259282 w 11497454"/>
              <a:gd name="connsiteY322" fmla="*/ 6091161 h 6091161"/>
              <a:gd name="connsiteX323" fmla="*/ 9234394 w 11497454"/>
              <a:gd name="connsiteY323" fmla="*/ 6091161 h 6091161"/>
              <a:gd name="connsiteX324" fmla="*/ 9203472 w 11497454"/>
              <a:gd name="connsiteY324" fmla="*/ 6049642 h 6091161"/>
              <a:gd name="connsiteX325" fmla="*/ 9098778 w 11497454"/>
              <a:gd name="connsiteY325" fmla="*/ 6010383 h 6091161"/>
              <a:gd name="connsiteX326" fmla="*/ 8994084 w 11497454"/>
              <a:gd name="connsiteY326" fmla="*/ 6049642 h 6091161"/>
              <a:gd name="connsiteX327" fmla="*/ 8963162 w 11497454"/>
              <a:gd name="connsiteY327" fmla="*/ 6091161 h 6091161"/>
              <a:gd name="connsiteX328" fmla="*/ 8938276 w 11497454"/>
              <a:gd name="connsiteY328" fmla="*/ 6091161 h 6091161"/>
              <a:gd name="connsiteX329" fmla="*/ 8907353 w 11497454"/>
              <a:gd name="connsiteY329" fmla="*/ 6049642 h 6091161"/>
              <a:gd name="connsiteX330" fmla="*/ 8802659 w 11497454"/>
              <a:gd name="connsiteY330" fmla="*/ 6010383 h 6091161"/>
              <a:gd name="connsiteX331" fmla="*/ 8697965 w 11497454"/>
              <a:gd name="connsiteY331" fmla="*/ 6049642 h 6091161"/>
              <a:gd name="connsiteX332" fmla="*/ 8667043 w 11497454"/>
              <a:gd name="connsiteY332" fmla="*/ 6091161 h 6091161"/>
              <a:gd name="connsiteX333" fmla="*/ 8642154 w 11497454"/>
              <a:gd name="connsiteY333" fmla="*/ 6091161 h 6091161"/>
              <a:gd name="connsiteX334" fmla="*/ 8611232 w 11497454"/>
              <a:gd name="connsiteY334" fmla="*/ 6049642 h 6091161"/>
              <a:gd name="connsiteX335" fmla="*/ 8506538 w 11497454"/>
              <a:gd name="connsiteY335" fmla="*/ 6010383 h 6091161"/>
              <a:gd name="connsiteX336" fmla="*/ 8401844 w 11497454"/>
              <a:gd name="connsiteY336" fmla="*/ 6049642 h 6091161"/>
              <a:gd name="connsiteX337" fmla="*/ 8370922 w 11497454"/>
              <a:gd name="connsiteY337" fmla="*/ 6091161 h 6091161"/>
              <a:gd name="connsiteX338" fmla="*/ 8346034 w 11497454"/>
              <a:gd name="connsiteY338" fmla="*/ 6091161 h 6091161"/>
              <a:gd name="connsiteX339" fmla="*/ 8315112 w 11497454"/>
              <a:gd name="connsiteY339" fmla="*/ 6049642 h 6091161"/>
              <a:gd name="connsiteX340" fmla="*/ 8210418 w 11497454"/>
              <a:gd name="connsiteY340" fmla="*/ 6010383 h 6091161"/>
              <a:gd name="connsiteX341" fmla="*/ 8105724 w 11497454"/>
              <a:gd name="connsiteY341" fmla="*/ 6049642 h 6091161"/>
              <a:gd name="connsiteX342" fmla="*/ 8074802 w 11497454"/>
              <a:gd name="connsiteY342" fmla="*/ 6091161 h 6091161"/>
              <a:gd name="connsiteX343" fmla="*/ 8049915 w 11497454"/>
              <a:gd name="connsiteY343" fmla="*/ 6091161 h 6091161"/>
              <a:gd name="connsiteX344" fmla="*/ 8018992 w 11497454"/>
              <a:gd name="connsiteY344" fmla="*/ 6049641 h 6091161"/>
              <a:gd name="connsiteX345" fmla="*/ 7914298 w 11497454"/>
              <a:gd name="connsiteY345" fmla="*/ 6010383 h 6091161"/>
              <a:gd name="connsiteX346" fmla="*/ 7809604 w 11497454"/>
              <a:gd name="connsiteY346" fmla="*/ 6049641 h 6091161"/>
              <a:gd name="connsiteX347" fmla="*/ 7778682 w 11497454"/>
              <a:gd name="connsiteY347" fmla="*/ 6091161 h 6091161"/>
              <a:gd name="connsiteX348" fmla="*/ 7753795 w 11497454"/>
              <a:gd name="connsiteY348" fmla="*/ 6091161 h 6091161"/>
              <a:gd name="connsiteX349" fmla="*/ 7722872 w 11497454"/>
              <a:gd name="connsiteY349" fmla="*/ 6049642 h 6091161"/>
              <a:gd name="connsiteX350" fmla="*/ 7618178 w 11497454"/>
              <a:gd name="connsiteY350" fmla="*/ 6010383 h 6091161"/>
              <a:gd name="connsiteX351" fmla="*/ 7513484 w 11497454"/>
              <a:gd name="connsiteY351" fmla="*/ 6049642 h 6091161"/>
              <a:gd name="connsiteX352" fmla="*/ 7482562 w 11497454"/>
              <a:gd name="connsiteY352" fmla="*/ 6091161 h 6091161"/>
              <a:gd name="connsiteX353" fmla="*/ 7457675 w 11497454"/>
              <a:gd name="connsiteY353" fmla="*/ 6091161 h 6091161"/>
              <a:gd name="connsiteX354" fmla="*/ 7426752 w 11497454"/>
              <a:gd name="connsiteY354" fmla="*/ 6049642 h 6091161"/>
              <a:gd name="connsiteX355" fmla="*/ 7322058 w 11497454"/>
              <a:gd name="connsiteY355" fmla="*/ 6010383 h 6091161"/>
              <a:gd name="connsiteX356" fmla="*/ 7217364 w 11497454"/>
              <a:gd name="connsiteY356" fmla="*/ 6049642 h 6091161"/>
              <a:gd name="connsiteX357" fmla="*/ 7186442 w 11497454"/>
              <a:gd name="connsiteY357" fmla="*/ 6091161 h 6091161"/>
              <a:gd name="connsiteX358" fmla="*/ 7161555 w 11497454"/>
              <a:gd name="connsiteY358" fmla="*/ 6091161 h 6091161"/>
              <a:gd name="connsiteX359" fmla="*/ 7130632 w 11497454"/>
              <a:gd name="connsiteY359" fmla="*/ 6049642 h 6091161"/>
              <a:gd name="connsiteX360" fmla="*/ 7025938 w 11497454"/>
              <a:gd name="connsiteY360" fmla="*/ 6010383 h 6091161"/>
              <a:gd name="connsiteX361" fmla="*/ 6921244 w 11497454"/>
              <a:gd name="connsiteY361" fmla="*/ 6049642 h 6091161"/>
              <a:gd name="connsiteX362" fmla="*/ 6890322 w 11497454"/>
              <a:gd name="connsiteY362" fmla="*/ 6091161 h 6091161"/>
              <a:gd name="connsiteX363" fmla="*/ 6865435 w 11497454"/>
              <a:gd name="connsiteY363" fmla="*/ 6091161 h 6091161"/>
              <a:gd name="connsiteX364" fmla="*/ 6834512 w 11497454"/>
              <a:gd name="connsiteY364" fmla="*/ 6049641 h 6091161"/>
              <a:gd name="connsiteX365" fmla="*/ 6729818 w 11497454"/>
              <a:gd name="connsiteY365" fmla="*/ 6010383 h 6091161"/>
              <a:gd name="connsiteX366" fmla="*/ 6625124 w 11497454"/>
              <a:gd name="connsiteY366" fmla="*/ 6049641 h 6091161"/>
              <a:gd name="connsiteX367" fmla="*/ 6594202 w 11497454"/>
              <a:gd name="connsiteY367" fmla="*/ 6091161 h 6091161"/>
              <a:gd name="connsiteX368" fmla="*/ 6569316 w 11497454"/>
              <a:gd name="connsiteY368" fmla="*/ 6091161 h 6091161"/>
              <a:gd name="connsiteX369" fmla="*/ 6538393 w 11497454"/>
              <a:gd name="connsiteY369" fmla="*/ 6049641 h 6091161"/>
              <a:gd name="connsiteX370" fmla="*/ 6433699 w 11497454"/>
              <a:gd name="connsiteY370" fmla="*/ 6010383 h 6091161"/>
              <a:gd name="connsiteX371" fmla="*/ 6329005 w 11497454"/>
              <a:gd name="connsiteY371" fmla="*/ 6049641 h 6091161"/>
              <a:gd name="connsiteX372" fmla="*/ 6298083 w 11497454"/>
              <a:gd name="connsiteY372" fmla="*/ 6091161 h 6091161"/>
              <a:gd name="connsiteX373" fmla="*/ 6273195 w 11497454"/>
              <a:gd name="connsiteY373" fmla="*/ 6091161 h 6091161"/>
              <a:gd name="connsiteX374" fmla="*/ 6242272 w 11497454"/>
              <a:gd name="connsiteY374" fmla="*/ 6049641 h 6091161"/>
              <a:gd name="connsiteX375" fmla="*/ 6137578 w 11497454"/>
              <a:gd name="connsiteY375" fmla="*/ 6010383 h 6091161"/>
              <a:gd name="connsiteX376" fmla="*/ 6032884 w 11497454"/>
              <a:gd name="connsiteY376" fmla="*/ 6049641 h 6091161"/>
              <a:gd name="connsiteX377" fmla="*/ 6001962 w 11497454"/>
              <a:gd name="connsiteY377" fmla="*/ 6091161 h 6091161"/>
              <a:gd name="connsiteX378" fmla="*/ 5977075 w 11497454"/>
              <a:gd name="connsiteY378" fmla="*/ 6091161 h 6091161"/>
              <a:gd name="connsiteX379" fmla="*/ 5946152 w 11497454"/>
              <a:gd name="connsiteY379" fmla="*/ 6049641 h 6091161"/>
              <a:gd name="connsiteX380" fmla="*/ 5841458 w 11497454"/>
              <a:gd name="connsiteY380" fmla="*/ 6010383 h 6091161"/>
              <a:gd name="connsiteX381" fmla="*/ 5736765 w 11497454"/>
              <a:gd name="connsiteY381" fmla="*/ 6049641 h 6091161"/>
              <a:gd name="connsiteX382" fmla="*/ 5705843 w 11497454"/>
              <a:gd name="connsiteY382" fmla="*/ 6091161 h 6091161"/>
              <a:gd name="connsiteX383" fmla="*/ 5680955 w 11497454"/>
              <a:gd name="connsiteY383" fmla="*/ 6091161 h 6091161"/>
              <a:gd name="connsiteX384" fmla="*/ 5650033 w 11497454"/>
              <a:gd name="connsiteY384" fmla="*/ 6049641 h 6091161"/>
              <a:gd name="connsiteX385" fmla="*/ 5545338 w 11497454"/>
              <a:gd name="connsiteY385" fmla="*/ 6010383 h 6091161"/>
              <a:gd name="connsiteX386" fmla="*/ 5440645 w 11497454"/>
              <a:gd name="connsiteY386" fmla="*/ 6049641 h 6091161"/>
              <a:gd name="connsiteX387" fmla="*/ 5409723 w 11497454"/>
              <a:gd name="connsiteY387" fmla="*/ 6091161 h 6091161"/>
              <a:gd name="connsiteX388" fmla="*/ 5384835 w 11497454"/>
              <a:gd name="connsiteY388" fmla="*/ 6091161 h 6091161"/>
              <a:gd name="connsiteX389" fmla="*/ 5353914 w 11497454"/>
              <a:gd name="connsiteY389" fmla="*/ 6049641 h 6091161"/>
              <a:gd name="connsiteX390" fmla="*/ 5249219 w 11497454"/>
              <a:gd name="connsiteY390" fmla="*/ 6010383 h 6091161"/>
              <a:gd name="connsiteX391" fmla="*/ 5144525 w 11497454"/>
              <a:gd name="connsiteY391" fmla="*/ 6049641 h 6091161"/>
              <a:gd name="connsiteX392" fmla="*/ 5113603 w 11497454"/>
              <a:gd name="connsiteY392" fmla="*/ 6091161 h 6091161"/>
              <a:gd name="connsiteX393" fmla="*/ 5088716 w 11497454"/>
              <a:gd name="connsiteY393" fmla="*/ 6091161 h 6091161"/>
              <a:gd name="connsiteX394" fmla="*/ 5057793 w 11497454"/>
              <a:gd name="connsiteY394" fmla="*/ 6049641 h 6091161"/>
              <a:gd name="connsiteX395" fmla="*/ 4953098 w 11497454"/>
              <a:gd name="connsiteY395" fmla="*/ 6010383 h 6091161"/>
              <a:gd name="connsiteX396" fmla="*/ 4848405 w 11497454"/>
              <a:gd name="connsiteY396" fmla="*/ 6049641 h 6091161"/>
              <a:gd name="connsiteX397" fmla="*/ 4817484 w 11497454"/>
              <a:gd name="connsiteY397" fmla="*/ 6091161 h 6091161"/>
              <a:gd name="connsiteX398" fmla="*/ 4792597 w 11497454"/>
              <a:gd name="connsiteY398" fmla="*/ 6091161 h 6091161"/>
              <a:gd name="connsiteX399" fmla="*/ 4761676 w 11497454"/>
              <a:gd name="connsiteY399" fmla="*/ 6049641 h 6091161"/>
              <a:gd name="connsiteX400" fmla="*/ 4656980 w 11497454"/>
              <a:gd name="connsiteY400" fmla="*/ 6010383 h 6091161"/>
              <a:gd name="connsiteX401" fmla="*/ 4552286 w 11497454"/>
              <a:gd name="connsiteY401" fmla="*/ 6049641 h 6091161"/>
              <a:gd name="connsiteX402" fmla="*/ 4521363 w 11497454"/>
              <a:gd name="connsiteY402" fmla="*/ 6091161 h 6091161"/>
              <a:gd name="connsiteX403" fmla="*/ 4496476 w 11497454"/>
              <a:gd name="connsiteY403" fmla="*/ 6091161 h 6091161"/>
              <a:gd name="connsiteX404" fmla="*/ 4465554 w 11497454"/>
              <a:gd name="connsiteY404" fmla="*/ 6049641 h 6091161"/>
              <a:gd name="connsiteX405" fmla="*/ 4360860 w 11497454"/>
              <a:gd name="connsiteY405" fmla="*/ 6010383 h 6091161"/>
              <a:gd name="connsiteX406" fmla="*/ 4256167 w 11497454"/>
              <a:gd name="connsiteY406" fmla="*/ 6049641 h 6091161"/>
              <a:gd name="connsiteX407" fmla="*/ 4225243 w 11497454"/>
              <a:gd name="connsiteY407" fmla="*/ 6091161 h 6091161"/>
              <a:gd name="connsiteX408" fmla="*/ 4200358 w 11497454"/>
              <a:gd name="connsiteY408" fmla="*/ 6091161 h 6091161"/>
              <a:gd name="connsiteX409" fmla="*/ 4169432 w 11497454"/>
              <a:gd name="connsiteY409" fmla="*/ 6049642 h 6091161"/>
              <a:gd name="connsiteX410" fmla="*/ 4064739 w 11497454"/>
              <a:gd name="connsiteY410" fmla="*/ 6010383 h 6091161"/>
              <a:gd name="connsiteX411" fmla="*/ 3960046 w 11497454"/>
              <a:gd name="connsiteY411" fmla="*/ 6049642 h 6091161"/>
              <a:gd name="connsiteX412" fmla="*/ 3929127 w 11497454"/>
              <a:gd name="connsiteY412" fmla="*/ 6091161 h 6091161"/>
              <a:gd name="connsiteX413" fmla="*/ 3904238 w 11497454"/>
              <a:gd name="connsiteY413" fmla="*/ 6091161 h 6091161"/>
              <a:gd name="connsiteX414" fmla="*/ 3873314 w 11497454"/>
              <a:gd name="connsiteY414" fmla="*/ 6049642 h 6091161"/>
              <a:gd name="connsiteX415" fmla="*/ 3768627 w 11497454"/>
              <a:gd name="connsiteY415" fmla="*/ 6010383 h 6091161"/>
              <a:gd name="connsiteX416" fmla="*/ 3663932 w 11497454"/>
              <a:gd name="connsiteY416" fmla="*/ 6049642 h 6091161"/>
              <a:gd name="connsiteX417" fmla="*/ 3633011 w 11497454"/>
              <a:gd name="connsiteY417" fmla="*/ 6091161 h 6091161"/>
              <a:gd name="connsiteX418" fmla="*/ 3608124 w 11497454"/>
              <a:gd name="connsiteY418" fmla="*/ 6091161 h 6091161"/>
              <a:gd name="connsiteX419" fmla="*/ 3577200 w 11497454"/>
              <a:gd name="connsiteY419" fmla="*/ 6049642 h 6091161"/>
              <a:gd name="connsiteX420" fmla="*/ 3472507 w 11497454"/>
              <a:gd name="connsiteY420" fmla="*/ 6010383 h 6091161"/>
              <a:gd name="connsiteX421" fmla="*/ 3367811 w 11497454"/>
              <a:gd name="connsiteY421" fmla="*/ 6049642 h 6091161"/>
              <a:gd name="connsiteX422" fmla="*/ 3336889 w 11497454"/>
              <a:gd name="connsiteY422" fmla="*/ 6091161 h 6091161"/>
              <a:gd name="connsiteX423" fmla="*/ 3312003 w 11497454"/>
              <a:gd name="connsiteY423" fmla="*/ 6091161 h 6091161"/>
              <a:gd name="connsiteX424" fmla="*/ 3281082 w 11497454"/>
              <a:gd name="connsiteY424" fmla="*/ 6049642 h 6091161"/>
              <a:gd name="connsiteX425" fmla="*/ 3176386 w 11497454"/>
              <a:gd name="connsiteY425" fmla="*/ 6010383 h 6091161"/>
              <a:gd name="connsiteX426" fmla="*/ 3071692 w 11497454"/>
              <a:gd name="connsiteY426" fmla="*/ 6049642 h 6091161"/>
              <a:gd name="connsiteX427" fmla="*/ 3040772 w 11497454"/>
              <a:gd name="connsiteY427" fmla="*/ 6091161 h 6091161"/>
              <a:gd name="connsiteX428" fmla="*/ 3015882 w 11497454"/>
              <a:gd name="connsiteY428" fmla="*/ 6091161 h 6091161"/>
              <a:gd name="connsiteX429" fmla="*/ 2984959 w 11497454"/>
              <a:gd name="connsiteY429" fmla="*/ 6049641 h 6091161"/>
              <a:gd name="connsiteX430" fmla="*/ 2880266 w 11497454"/>
              <a:gd name="connsiteY430" fmla="*/ 6010383 h 6091161"/>
              <a:gd name="connsiteX431" fmla="*/ 2775571 w 11497454"/>
              <a:gd name="connsiteY431" fmla="*/ 6049641 h 6091161"/>
              <a:gd name="connsiteX432" fmla="*/ 2744649 w 11497454"/>
              <a:gd name="connsiteY432" fmla="*/ 6091161 h 6091161"/>
              <a:gd name="connsiteX433" fmla="*/ 2719763 w 11497454"/>
              <a:gd name="connsiteY433" fmla="*/ 6091161 h 6091161"/>
              <a:gd name="connsiteX434" fmla="*/ 2688842 w 11497454"/>
              <a:gd name="connsiteY434" fmla="*/ 6049642 h 6091161"/>
              <a:gd name="connsiteX435" fmla="*/ 2584148 w 11497454"/>
              <a:gd name="connsiteY435" fmla="*/ 6010383 h 6091161"/>
              <a:gd name="connsiteX436" fmla="*/ 2479454 w 11497454"/>
              <a:gd name="connsiteY436" fmla="*/ 6049642 h 6091161"/>
              <a:gd name="connsiteX437" fmla="*/ 2448533 w 11497454"/>
              <a:gd name="connsiteY437" fmla="*/ 6091161 h 6091161"/>
              <a:gd name="connsiteX438" fmla="*/ 2423647 w 11497454"/>
              <a:gd name="connsiteY438" fmla="*/ 6091161 h 6091161"/>
              <a:gd name="connsiteX439" fmla="*/ 2392723 w 11497454"/>
              <a:gd name="connsiteY439" fmla="*/ 6049642 h 6091161"/>
              <a:gd name="connsiteX440" fmla="*/ 2288029 w 11497454"/>
              <a:gd name="connsiteY440" fmla="*/ 6010383 h 6091161"/>
              <a:gd name="connsiteX441" fmla="*/ 2183334 w 11497454"/>
              <a:gd name="connsiteY441" fmla="*/ 6049642 h 6091161"/>
              <a:gd name="connsiteX442" fmla="*/ 2152411 w 11497454"/>
              <a:gd name="connsiteY442" fmla="*/ 6091161 h 6091161"/>
              <a:gd name="connsiteX443" fmla="*/ 2127526 w 11497454"/>
              <a:gd name="connsiteY443" fmla="*/ 6091161 h 6091161"/>
              <a:gd name="connsiteX444" fmla="*/ 2096603 w 11497454"/>
              <a:gd name="connsiteY444" fmla="*/ 6049642 h 6091161"/>
              <a:gd name="connsiteX445" fmla="*/ 1991909 w 11497454"/>
              <a:gd name="connsiteY445" fmla="*/ 6010383 h 6091161"/>
              <a:gd name="connsiteX446" fmla="*/ 1887212 w 11497454"/>
              <a:gd name="connsiteY446" fmla="*/ 6049642 h 6091161"/>
              <a:gd name="connsiteX447" fmla="*/ 1856293 w 11497454"/>
              <a:gd name="connsiteY447" fmla="*/ 6091161 h 6091161"/>
              <a:gd name="connsiteX448" fmla="*/ 1831402 w 11497454"/>
              <a:gd name="connsiteY448" fmla="*/ 6091161 h 6091161"/>
              <a:gd name="connsiteX449" fmla="*/ 1800482 w 11497454"/>
              <a:gd name="connsiteY449" fmla="*/ 6049642 h 6091161"/>
              <a:gd name="connsiteX450" fmla="*/ 1695789 w 11497454"/>
              <a:gd name="connsiteY450" fmla="*/ 6010383 h 6091161"/>
              <a:gd name="connsiteX451" fmla="*/ 1591095 w 11497454"/>
              <a:gd name="connsiteY451" fmla="*/ 6049642 h 6091161"/>
              <a:gd name="connsiteX452" fmla="*/ 1560173 w 11497454"/>
              <a:gd name="connsiteY452" fmla="*/ 6091161 h 6091161"/>
              <a:gd name="connsiteX453" fmla="*/ 1535286 w 11497454"/>
              <a:gd name="connsiteY453" fmla="*/ 6091161 h 6091161"/>
              <a:gd name="connsiteX454" fmla="*/ 1504363 w 11497454"/>
              <a:gd name="connsiteY454" fmla="*/ 6049642 h 6091161"/>
              <a:gd name="connsiteX455" fmla="*/ 1399669 w 11497454"/>
              <a:gd name="connsiteY455" fmla="*/ 6010383 h 6091161"/>
              <a:gd name="connsiteX456" fmla="*/ 1294975 w 11497454"/>
              <a:gd name="connsiteY456" fmla="*/ 6049642 h 6091161"/>
              <a:gd name="connsiteX457" fmla="*/ 1264053 w 11497454"/>
              <a:gd name="connsiteY457" fmla="*/ 6091161 h 6091161"/>
              <a:gd name="connsiteX458" fmla="*/ 1239166 w 11497454"/>
              <a:gd name="connsiteY458" fmla="*/ 6091161 h 6091161"/>
              <a:gd name="connsiteX459" fmla="*/ 1208243 w 11497454"/>
              <a:gd name="connsiteY459" fmla="*/ 6049642 h 6091161"/>
              <a:gd name="connsiteX460" fmla="*/ 1103549 w 11497454"/>
              <a:gd name="connsiteY460" fmla="*/ 6010383 h 6091161"/>
              <a:gd name="connsiteX461" fmla="*/ 998855 w 11497454"/>
              <a:gd name="connsiteY461" fmla="*/ 6049642 h 6091161"/>
              <a:gd name="connsiteX462" fmla="*/ 967933 w 11497454"/>
              <a:gd name="connsiteY462" fmla="*/ 6091161 h 6091161"/>
              <a:gd name="connsiteX463" fmla="*/ 943046 w 11497454"/>
              <a:gd name="connsiteY463" fmla="*/ 6091161 h 6091161"/>
              <a:gd name="connsiteX464" fmla="*/ 912124 w 11497454"/>
              <a:gd name="connsiteY464" fmla="*/ 6049642 h 6091161"/>
              <a:gd name="connsiteX465" fmla="*/ 807430 w 11497454"/>
              <a:gd name="connsiteY465" fmla="*/ 6010383 h 6091161"/>
              <a:gd name="connsiteX466" fmla="*/ 702736 w 11497454"/>
              <a:gd name="connsiteY466" fmla="*/ 6049642 h 6091161"/>
              <a:gd name="connsiteX467" fmla="*/ 671813 w 11497454"/>
              <a:gd name="connsiteY467" fmla="*/ 6091161 h 6091161"/>
              <a:gd name="connsiteX468" fmla="*/ 646926 w 11497454"/>
              <a:gd name="connsiteY468" fmla="*/ 6091161 h 6091161"/>
              <a:gd name="connsiteX469" fmla="*/ 616004 w 11497454"/>
              <a:gd name="connsiteY469" fmla="*/ 6049642 h 6091161"/>
              <a:gd name="connsiteX470" fmla="*/ 511310 w 11497454"/>
              <a:gd name="connsiteY470" fmla="*/ 6010383 h 6091161"/>
              <a:gd name="connsiteX471" fmla="*/ 406616 w 11497454"/>
              <a:gd name="connsiteY471" fmla="*/ 6049642 h 6091161"/>
              <a:gd name="connsiteX472" fmla="*/ 375693 w 11497454"/>
              <a:gd name="connsiteY472" fmla="*/ 6091161 h 6091161"/>
              <a:gd name="connsiteX473" fmla="*/ 350807 w 11497454"/>
              <a:gd name="connsiteY473" fmla="*/ 6091161 h 6091161"/>
              <a:gd name="connsiteX474" fmla="*/ 319884 w 11497454"/>
              <a:gd name="connsiteY474" fmla="*/ 6049642 h 6091161"/>
              <a:gd name="connsiteX475" fmla="*/ 215190 w 11497454"/>
              <a:gd name="connsiteY475" fmla="*/ 6010383 h 6091161"/>
              <a:gd name="connsiteX476" fmla="*/ 110496 w 11497454"/>
              <a:gd name="connsiteY476" fmla="*/ 6049642 h 6091161"/>
              <a:gd name="connsiteX477" fmla="*/ 79574 w 11497454"/>
              <a:gd name="connsiteY477" fmla="*/ 6091161 h 6091161"/>
              <a:gd name="connsiteX478" fmla="*/ 0 w 11497454"/>
              <a:gd name="connsiteY478" fmla="*/ 6091161 h 6091161"/>
              <a:gd name="connsiteX479" fmla="*/ 0 w 11497454"/>
              <a:gd name="connsiteY479" fmla="*/ 5844632 h 6091161"/>
              <a:gd name="connsiteX480" fmla="*/ 9270 w 11497454"/>
              <a:gd name="connsiteY480" fmla="*/ 5842565 h 6091161"/>
              <a:gd name="connsiteX481" fmla="*/ 91133 w 11497454"/>
              <a:gd name="connsiteY481" fmla="*/ 5706140 h 6091161"/>
              <a:gd name="connsiteX482" fmla="*/ 9270 w 11497454"/>
              <a:gd name="connsiteY482" fmla="*/ 5569716 h 6091161"/>
              <a:gd name="connsiteX483" fmla="*/ 0 w 11497454"/>
              <a:gd name="connsiteY483" fmla="*/ 5567648 h 6091161"/>
              <a:gd name="connsiteX484" fmla="*/ 0 w 11497454"/>
              <a:gd name="connsiteY484" fmla="*/ 5548512 h 6091161"/>
              <a:gd name="connsiteX485" fmla="*/ 9270 w 11497454"/>
              <a:gd name="connsiteY485" fmla="*/ 5546445 h 6091161"/>
              <a:gd name="connsiteX486" fmla="*/ 91133 w 11497454"/>
              <a:gd name="connsiteY486" fmla="*/ 5410020 h 6091161"/>
              <a:gd name="connsiteX487" fmla="*/ 9270 w 11497454"/>
              <a:gd name="connsiteY487" fmla="*/ 5273596 h 6091161"/>
              <a:gd name="connsiteX488" fmla="*/ 0 w 11497454"/>
              <a:gd name="connsiteY488" fmla="*/ 5271528 h 6091161"/>
              <a:gd name="connsiteX489" fmla="*/ 0 w 11497454"/>
              <a:gd name="connsiteY489" fmla="*/ 5252392 h 6091161"/>
              <a:gd name="connsiteX490" fmla="*/ 9270 w 11497454"/>
              <a:gd name="connsiteY490" fmla="*/ 5250325 h 6091161"/>
              <a:gd name="connsiteX491" fmla="*/ 91134 w 11497454"/>
              <a:gd name="connsiteY491" fmla="*/ 5113900 h 6091161"/>
              <a:gd name="connsiteX492" fmla="*/ 9270 w 11497454"/>
              <a:gd name="connsiteY492" fmla="*/ 4977476 h 6091161"/>
              <a:gd name="connsiteX493" fmla="*/ 0 w 11497454"/>
              <a:gd name="connsiteY493" fmla="*/ 4975408 h 6091161"/>
              <a:gd name="connsiteX494" fmla="*/ 0 w 11497454"/>
              <a:gd name="connsiteY494" fmla="*/ 4956272 h 6091161"/>
              <a:gd name="connsiteX495" fmla="*/ 9271 w 11497454"/>
              <a:gd name="connsiteY495" fmla="*/ 4954205 h 6091161"/>
              <a:gd name="connsiteX496" fmla="*/ 91134 w 11497454"/>
              <a:gd name="connsiteY496" fmla="*/ 4817780 h 6091161"/>
              <a:gd name="connsiteX497" fmla="*/ 9271 w 11497454"/>
              <a:gd name="connsiteY497" fmla="*/ 4681356 h 6091161"/>
              <a:gd name="connsiteX498" fmla="*/ 0 w 11497454"/>
              <a:gd name="connsiteY498" fmla="*/ 4679288 h 6091161"/>
              <a:gd name="connsiteX499" fmla="*/ 0 w 11497454"/>
              <a:gd name="connsiteY499" fmla="*/ 4660152 h 6091161"/>
              <a:gd name="connsiteX500" fmla="*/ 9271 w 11497454"/>
              <a:gd name="connsiteY500" fmla="*/ 4658085 h 6091161"/>
              <a:gd name="connsiteX501" fmla="*/ 91134 w 11497454"/>
              <a:gd name="connsiteY501" fmla="*/ 4521660 h 6091161"/>
              <a:gd name="connsiteX502" fmla="*/ 9271 w 11497454"/>
              <a:gd name="connsiteY502" fmla="*/ 4385236 h 6091161"/>
              <a:gd name="connsiteX503" fmla="*/ 0 w 11497454"/>
              <a:gd name="connsiteY503" fmla="*/ 4383168 h 6091161"/>
              <a:gd name="connsiteX504" fmla="*/ 0 w 11497454"/>
              <a:gd name="connsiteY504" fmla="*/ 4364032 h 6091161"/>
              <a:gd name="connsiteX505" fmla="*/ 9271 w 11497454"/>
              <a:gd name="connsiteY505" fmla="*/ 4361965 h 6091161"/>
              <a:gd name="connsiteX506" fmla="*/ 91134 w 11497454"/>
              <a:gd name="connsiteY506" fmla="*/ 4225540 h 6091161"/>
              <a:gd name="connsiteX507" fmla="*/ 9271 w 11497454"/>
              <a:gd name="connsiteY507" fmla="*/ 4089116 h 6091161"/>
              <a:gd name="connsiteX508" fmla="*/ 0 w 11497454"/>
              <a:gd name="connsiteY508" fmla="*/ 4087048 h 6091161"/>
              <a:gd name="connsiteX509" fmla="*/ 0 w 11497454"/>
              <a:gd name="connsiteY509" fmla="*/ 4067912 h 6091161"/>
              <a:gd name="connsiteX510" fmla="*/ 9271 w 11497454"/>
              <a:gd name="connsiteY510" fmla="*/ 4065845 h 6091161"/>
              <a:gd name="connsiteX511" fmla="*/ 91134 w 11497454"/>
              <a:gd name="connsiteY511" fmla="*/ 3929420 h 6091161"/>
              <a:gd name="connsiteX512" fmla="*/ 9271 w 11497454"/>
              <a:gd name="connsiteY512" fmla="*/ 3792996 h 6091161"/>
              <a:gd name="connsiteX513" fmla="*/ 0 w 11497454"/>
              <a:gd name="connsiteY513" fmla="*/ 3790928 h 6091161"/>
              <a:gd name="connsiteX514" fmla="*/ 0 w 11497454"/>
              <a:gd name="connsiteY514" fmla="*/ 3771793 h 6091161"/>
              <a:gd name="connsiteX515" fmla="*/ 9271 w 11497454"/>
              <a:gd name="connsiteY515" fmla="*/ 3769725 h 6091161"/>
              <a:gd name="connsiteX516" fmla="*/ 91134 w 11497454"/>
              <a:gd name="connsiteY516" fmla="*/ 3633300 h 6091161"/>
              <a:gd name="connsiteX517" fmla="*/ 9271 w 11497454"/>
              <a:gd name="connsiteY517" fmla="*/ 3496875 h 6091161"/>
              <a:gd name="connsiteX518" fmla="*/ 0 w 11497454"/>
              <a:gd name="connsiteY518" fmla="*/ 3494808 h 6091161"/>
              <a:gd name="connsiteX519" fmla="*/ 0 w 11497454"/>
              <a:gd name="connsiteY519" fmla="*/ 3475672 h 6091161"/>
              <a:gd name="connsiteX520" fmla="*/ 9271 w 11497454"/>
              <a:gd name="connsiteY520" fmla="*/ 3473605 h 6091161"/>
              <a:gd name="connsiteX521" fmla="*/ 91135 w 11497454"/>
              <a:gd name="connsiteY521" fmla="*/ 3337180 h 6091161"/>
              <a:gd name="connsiteX522" fmla="*/ 9271 w 11497454"/>
              <a:gd name="connsiteY522" fmla="*/ 3200755 h 6091161"/>
              <a:gd name="connsiteX523" fmla="*/ 0 w 11497454"/>
              <a:gd name="connsiteY523" fmla="*/ 3198688 h 6091161"/>
              <a:gd name="connsiteX524" fmla="*/ 0 w 11497454"/>
              <a:gd name="connsiteY524" fmla="*/ 3179552 h 6091161"/>
              <a:gd name="connsiteX525" fmla="*/ 9272 w 11497454"/>
              <a:gd name="connsiteY525" fmla="*/ 3177485 h 6091161"/>
              <a:gd name="connsiteX526" fmla="*/ 91135 w 11497454"/>
              <a:gd name="connsiteY526" fmla="*/ 3041060 h 6091161"/>
              <a:gd name="connsiteX527" fmla="*/ 9272 w 11497454"/>
              <a:gd name="connsiteY527" fmla="*/ 2904636 h 6091161"/>
              <a:gd name="connsiteX528" fmla="*/ 0 w 11497454"/>
              <a:gd name="connsiteY528" fmla="*/ 2902568 h 6091161"/>
              <a:gd name="connsiteX529" fmla="*/ 0 w 11497454"/>
              <a:gd name="connsiteY529" fmla="*/ 2883434 h 6091161"/>
              <a:gd name="connsiteX530" fmla="*/ 9272 w 11497454"/>
              <a:gd name="connsiteY530" fmla="*/ 2881366 h 6091161"/>
              <a:gd name="connsiteX531" fmla="*/ 91135 w 11497454"/>
              <a:gd name="connsiteY531" fmla="*/ 2744940 h 6091161"/>
              <a:gd name="connsiteX532" fmla="*/ 9272 w 11497454"/>
              <a:gd name="connsiteY532" fmla="*/ 2608517 h 6091161"/>
              <a:gd name="connsiteX533" fmla="*/ 0 w 11497454"/>
              <a:gd name="connsiteY533" fmla="*/ 2606449 h 6091161"/>
              <a:gd name="connsiteX534" fmla="*/ 0 w 11497454"/>
              <a:gd name="connsiteY534" fmla="*/ 2587313 h 6091161"/>
              <a:gd name="connsiteX535" fmla="*/ 9272 w 11497454"/>
              <a:gd name="connsiteY535" fmla="*/ 2585246 h 6091161"/>
              <a:gd name="connsiteX536" fmla="*/ 91135 w 11497454"/>
              <a:gd name="connsiteY536" fmla="*/ 2448821 h 6091161"/>
              <a:gd name="connsiteX537" fmla="*/ 9272 w 11497454"/>
              <a:gd name="connsiteY537" fmla="*/ 2312398 h 6091161"/>
              <a:gd name="connsiteX538" fmla="*/ 0 w 11497454"/>
              <a:gd name="connsiteY538" fmla="*/ 2310329 h 6091161"/>
              <a:gd name="connsiteX539" fmla="*/ 0 w 11497454"/>
              <a:gd name="connsiteY539" fmla="*/ 2291195 h 6091161"/>
              <a:gd name="connsiteX540" fmla="*/ 9272 w 11497454"/>
              <a:gd name="connsiteY540" fmla="*/ 2289127 h 6091161"/>
              <a:gd name="connsiteX541" fmla="*/ 91135 w 11497454"/>
              <a:gd name="connsiteY541" fmla="*/ 2152702 h 6091161"/>
              <a:gd name="connsiteX542" fmla="*/ 9272 w 11497454"/>
              <a:gd name="connsiteY542" fmla="*/ 2016277 h 6091161"/>
              <a:gd name="connsiteX543" fmla="*/ 0 w 11497454"/>
              <a:gd name="connsiteY543" fmla="*/ 2014209 h 6091161"/>
              <a:gd name="connsiteX544" fmla="*/ 0 w 11497454"/>
              <a:gd name="connsiteY544" fmla="*/ 1995074 h 6091161"/>
              <a:gd name="connsiteX545" fmla="*/ 9272 w 11497454"/>
              <a:gd name="connsiteY545" fmla="*/ 1993006 h 6091161"/>
              <a:gd name="connsiteX546" fmla="*/ 91135 w 11497454"/>
              <a:gd name="connsiteY546" fmla="*/ 1856581 h 6091161"/>
              <a:gd name="connsiteX547" fmla="*/ 9272 w 11497454"/>
              <a:gd name="connsiteY547" fmla="*/ 1720157 h 6091161"/>
              <a:gd name="connsiteX548" fmla="*/ 0 w 11497454"/>
              <a:gd name="connsiteY548" fmla="*/ 1718089 h 6091161"/>
              <a:gd name="connsiteX549" fmla="*/ 0 w 11497454"/>
              <a:gd name="connsiteY549" fmla="*/ 1698953 h 6091161"/>
              <a:gd name="connsiteX550" fmla="*/ 9272 w 11497454"/>
              <a:gd name="connsiteY550" fmla="*/ 1696886 h 6091161"/>
              <a:gd name="connsiteX551" fmla="*/ 91136 w 11497454"/>
              <a:gd name="connsiteY551" fmla="*/ 1560463 h 6091161"/>
              <a:gd name="connsiteX552" fmla="*/ 9272 w 11497454"/>
              <a:gd name="connsiteY552" fmla="*/ 1424039 h 6091161"/>
              <a:gd name="connsiteX553" fmla="*/ 0 w 11497454"/>
              <a:gd name="connsiteY553" fmla="*/ 1421971 h 6091161"/>
              <a:gd name="connsiteX554" fmla="*/ 0 w 11497454"/>
              <a:gd name="connsiteY554" fmla="*/ 1402836 h 6091161"/>
              <a:gd name="connsiteX555" fmla="*/ 9273 w 11497454"/>
              <a:gd name="connsiteY555" fmla="*/ 1400768 h 6091161"/>
              <a:gd name="connsiteX556" fmla="*/ 91136 w 11497454"/>
              <a:gd name="connsiteY556" fmla="*/ 1264344 h 6091161"/>
              <a:gd name="connsiteX557" fmla="*/ 9273 w 11497454"/>
              <a:gd name="connsiteY557" fmla="*/ 1127919 h 6091161"/>
              <a:gd name="connsiteX558" fmla="*/ 0 w 11497454"/>
              <a:gd name="connsiteY558" fmla="*/ 1125851 h 6091161"/>
              <a:gd name="connsiteX559" fmla="*/ 0 w 11497454"/>
              <a:gd name="connsiteY559" fmla="*/ 1106716 h 6091161"/>
              <a:gd name="connsiteX560" fmla="*/ 9273 w 11497454"/>
              <a:gd name="connsiteY560" fmla="*/ 1104648 h 6091161"/>
              <a:gd name="connsiteX561" fmla="*/ 91136 w 11497454"/>
              <a:gd name="connsiteY561" fmla="*/ 968224 h 6091161"/>
              <a:gd name="connsiteX562" fmla="*/ 9273 w 11497454"/>
              <a:gd name="connsiteY562" fmla="*/ 831799 h 6091161"/>
              <a:gd name="connsiteX563" fmla="*/ 0 w 11497454"/>
              <a:gd name="connsiteY563" fmla="*/ 829731 h 6091161"/>
              <a:gd name="connsiteX564" fmla="*/ 0 w 11497454"/>
              <a:gd name="connsiteY564" fmla="*/ 810597 h 6091161"/>
              <a:gd name="connsiteX565" fmla="*/ 9273 w 11497454"/>
              <a:gd name="connsiteY565" fmla="*/ 808529 h 6091161"/>
              <a:gd name="connsiteX566" fmla="*/ 91136 w 11497454"/>
              <a:gd name="connsiteY566" fmla="*/ 672104 h 6091161"/>
              <a:gd name="connsiteX567" fmla="*/ 9273 w 11497454"/>
              <a:gd name="connsiteY567" fmla="*/ 535679 h 6091161"/>
              <a:gd name="connsiteX568" fmla="*/ 0 w 11497454"/>
              <a:gd name="connsiteY568" fmla="*/ 533610 h 6091161"/>
              <a:gd name="connsiteX569" fmla="*/ 0 w 11497454"/>
              <a:gd name="connsiteY569" fmla="*/ 514475 h 6091161"/>
              <a:gd name="connsiteX570" fmla="*/ 9273 w 11497454"/>
              <a:gd name="connsiteY570" fmla="*/ 512407 h 6091161"/>
              <a:gd name="connsiteX571" fmla="*/ 91136 w 11497454"/>
              <a:gd name="connsiteY571" fmla="*/ 375984 h 6091161"/>
              <a:gd name="connsiteX572" fmla="*/ 9273 w 11497454"/>
              <a:gd name="connsiteY572" fmla="*/ 239559 h 6091161"/>
              <a:gd name="connsiteX573" fmla="*/ 0 w 11497454"/>
              <a:gd name="connsiteY573" fmla="*/ 237491 h 6091161"/>
            </a:gdLst>
            <a:ahLst/>
            <a:cxnLst/>
            <a:rect l="l" t="t" r="r" b="b"/>
            <a:pathLst>
              <a:path w="11497454" h="6091161">
                <a:moveTo>
                  <a:pt x="0" y="0"/>
                </a:moveTo>
                <a:lnTo>
                  <a:pt x="110852" y="0"/>
                </a:lnTo>
                <a:lnTo>
                  <a:pt x="113551" y="12100"/>
                </a:lnTo>
                <a:cubicBezTo>
                  <a:pt x="136027" y="60208"/>
                  <a:pt x="188647" y="93964"/>
                  <a:pt x="249975" y="93964"/>
                </a:cubicBezTo>
                <a:cubicBezTo>
                  <a:pt x="311303" y="93964"/>
                  <a:pt x="363923" y="60208"/>
                  <a:pt x="386400" y="12100"/>
                </a:cubicBezTo>
                <a:lnTo>
                  <a:pt x="389099" y="0"/>
                </a:lnTo>
                <a:lnTo>
                  <a:pt x="406972" y="0"/>
                </a:lnTo>
                <a:lnTo>
                  <a:pt x="409670" y="12100"/>
                </a:lnTo>
                <a:cubicBezTo>
                  <a:pt x="432147" y="60208"/>
                  <a:pt x="484767" y="93963"/>
                  <a:pt x="546095" y="93963"/>
                </a:cubicBezTo>
                <a:cubicBezTo>
                  <a:pt x="607423" y="93963"/>
                  <a:pt x="660043" y="60208"/>
                  <a:pt x="682520" y="12100"/>
                </a:cubicBezTo>
                <a:lnTo>
                  <a:pt x="685218" y="0"/>
                </a:lnTo>
                <a:lnTo>
                  <a:pt x="703091" y="0"/>
                </a:lnTo>
                <a:lnTo>
                  <a:pt x="705790" y="12100"/>
                </a:lnTo>
                <a:cubicBezTo>
                  <a:pt x="728267" y="60208"/>
                  <a:pt x="780886" y="93963"/>
                  <a:pt x="842215" y="93963"/>
                </a:cubicBezTo>
                <a:cubicBezTo>
                  <a:pt x="903543" y="93963"/>
                  <a:pt x="956162" y="60208"/>
                  <a:pt x="978639" y="12100"/>
                </a:cubicBezTo>
                <a:lnTo>
                  <a:pt x="981338" y="0"/>
                </a:lnTo>
                <a:lnTo>
                  <a:pt x="999211" y="0"/>
                </a:lnTo>
                <a:lnTo>
                  <a:pt x="1001910" y="12100"/>
                </a:lnTo>
                <a:cubicBezTo>
                  <a:pt x="1024387" y="60208"/>
                  <a:pt x="1077006" y="93963"/>
                  <a:pt x="1138334" y="93963"/>
                </a:cubicBezTo>
                <a:cubicBezTo>
                  <a:pt x="1199663" y="93963"/>
                  <a:pt x="1252282" y="60208"/>
                  <a:pt x="1274759" y="12100"/>
                </a:cubicBezTo>
                <a:lnTo>
                  <a:pt x="1277458" y="0"/>
                </a:lnTo>
                <a:lnTo>
                  <a:pt x="1295331" y="0"/>
                </a:lnTo>
                <a:lnTo>
                  <a:pt x="1298030" y="12100"/>
                </a:lnTo>
                <a:cubicBezTo>
                  <a:pt x="1320506" y="60208"/>
                  <a:pt x="1373126" y="93963"/>
                  <a:pt x="1434454" y="93963"/>
                </a:cubicBezTo>
                <a:cubicBezTo>
                  <a:pt x="1495782" y="93963"/>
                  <a:pt x="1548402" y="60208"/>
                  <a:pt x="1570879" y="12100"/>
                </a:cubicBezTo>
                <a:lnTo>
                  <a:pt x="1573578" y="0"/>
                </a:lnTo>
                <a:lnTo>
                  <a:pt x="1591451" y="0"/>
                </a:lnTo>
                <a:lnTo>
                  <a:pt x="1594149" y="12100"/>
                </a:lnTo>
                <a:cubicBezTo>
                  <a:pt x="1616626" y="60207"/>
                  <a:pt x="1669246" y="93963"/>
                  <a:pt x="1730574" y="93963"/>
                </a:cubicBezTo>
                <a:cubicBezTo>
                  <a:pt x="1791898" y="93963"/>
                  <a:pt x="1844518" y="60207"/>
                  <a:pt x="1866997" y="12100"/>
                </a:cubicBezTo>
                <a:lnTo>
                  <a:pt x="1869698" y="0"/>
                </a:lnTo>
                <a:lnTo>
                  <a:pt x="1887569" y="0"/>
                </a:lnTo>
                <a:lnTo>
                  <a:pt x="1890269" y="12100"/>
                </a:lnTo>
                <a:cubicBezTo>
                  <a:pt x="1912745" y="60207"/>
                  <a:pt x="1965365" y="93963"/>
                  <a:pt x="2026697" y="93963"/>
                </a:cubicBezTo>
                <a:cubicBezTo>
                  <a:pt x="2088027" y="93963"/>
                  <a:pt x="2140644" y="60207"/>
                  <a:pt x="2163120" y="12100"/>
                </a:cubicBezTo>
                <a:lnTo>
                  <a:pt x="2165818" y="0"/>
                </a:lnTo>
                <a:lnTo>
                  <a:pt x="2183691" y="0"/>
                </a:lnTo>
                <a:lnTo>
                  <a:pt x="2186390" y="12100"/>
                </a:lnTo>
                <a:cubicBezTo>
                  <a:pt x="2208868" y="60207"/>
                  <a:pt x="2261489" y="93963"/>
                  <a:pt x="2322814" y="93963"/>
                </a:cubicBezTo>
                <a:cubicBezTo>
                  <a:pt x="2384144" y="93963"/>
                  <a:pt x="2436763" y="60207"/>
                  <a:pt x="2459238" y="12100"/>
                </a:cubicBezTo>
                <a:lnTo>
                  <a:pt x="2461937" y="0"/>
                </a:lnTo>
                <a:lnTo>
                  <a:pt x="2479811" y="0"/>
                </a:lnTo>
                <a:lnTo>
                  <a:pt x="2482509" y="12100"/>
                </a:lnTo>
                <a:cubicBezTo>
                  <a:pt x="2504985" y="60207"/>
                  <a:pt x="2557606" y="93963"/>
                  <a:pt x="2618933" y="93963"/>
                </a:cubicBezTo>
                <a:cubicBezTo>
                  <a:pt x="2680262" y="93963"/>
                  <a:pt x="2732878" y="60207"/>
                  <a:pt x="2755355" y="12100"/>
                </a:cubicBezTo>
                <a:lnTo>
                  <a:pt x="2758054" y="0"/>
                </a:lnTo>
                <a:lnTo>
                  <a:pt x="2775930" y="0"/>
                </a:lnTo>
                <a:lnTo>
                  <a:pt x="2778628" y="12100"/>
                </a:lnTo>
                <a:cubicBezTo>
                  <a:pt x="2801101" y="60207"/>
                  <a:pt x="2853722" y="93963"/>
                  <a:pt x="2915051" y="93963"/>
                </a:cubicBezTo>
                <a:cubicBezTo>
                  <a:pt x="2976382" y="93963"/>
                  <a:pt x="3029001" y="60207"/>
                  <a:pt x="3051477" y="12100"/>
                </a:cubicBezTo>
                <a:lnTo>
                  <a:pt x="3054175" y="0"/>
                </a:lnTo>
                <a:lnTo>
                  <a:pt x="3072047" y="0"/>
                </a:lnTo>
                <a:lnTo>
                  <a:pt x="3074746" y="12099"/>
                </a:lnTo>
                <a:cubicBezTo>
                  <a:pt x="3097223" y="60207"/>
                  <a:pt x="3149843" y="93963"/>
                  <a:pt x="3211170" y="93963"/>
                </a:cubicBezTo>
                <a:cubicBezTo>
                  <a:pt x="3272499" y="93963"/>
                  <a:pt x="3325118" y="60207"/>
                  <a:pt x="3347596" y="12099"/>
                </a:cubicBezTo>
                <a:lnTo>
                  <a:pt x="3350295" y="0"/>
                </a:lnTo>
                <a:lnTo>
                  <a:pt x="3368170" y="0"/>
                </a:lnTo>
                <a:lnTo>
                  <a:pt x="3370867" y="12099"/>
                </a:lnTo>
                <a:cubicBezTo>
                  <a:pt x="3393344" y="60207"/>
                  <a:pt x="3445963" y="93963"/>
                  <a:pt x="3507291" y="93963"/>
                </a:cubicBezTo>
                <a:cubicBezTo>
                  <a:pt x="3568621" y="93963"/>
                  <a:pt x="3621240" y="60207"/>
                  <a:pt x="3643715" y="12099"/>
                </a:cubicBezTo>
                <a:lnTo>
                  <a:pt x="3646416" y="0"/>
                </a:lnTo>
                <a:lnTo>
                  <a:pt x="3664289" y="0"/>
                </a:lnTo>
                <a:lnTo>
                  <a:pt x="3666987" y="12099"/>
                </a:lnTo>
                <a:cubicBezTo>
                  <a:pt x="3689463" y="60207"/>
                  <a:pt x="3742084" y="93962"/>
                  <a:pt x="3803410" y="93962"/>
                </a:cubicBezTo>
                <a:cubicBezTo>
                  <a:pt x="3864729" y="93962"/>
                  <a:pt x="3917349" y="60207"/>
                  <a:pt x="3939825" y="12099"/>
                </a:cubicBezTo>
                <a:lnTo>
                  <a:pt x="3942525" y="0"/>
                </a:lnTo>
                <a:lnTo>
                  <a:pt x="3960396" y="0"/>
                </a:lnTo>
                <a:lnTo>
                  <a:pt x="3963097" y="12099"/>
                </a:lnTo>
                <a:cubicBezTo>
                  <a:pt x="3985573" y="60207"/>
                  <a:pt x="4038192" y="93962"/>
                  <a:pt x="4099519" y="93962"/>
                </a:cubicBezTo>
                <a:cubicBezTo>
                  <a:pt x="4160846" y="93962"/>
                  <a:pt x="4213469" y="60207"/>
                  <a:pt x="4235943" y="12099"/>
                </a:cubicBezTo>
                <a:lnTo>
                  <a:pt x="4238641" y="0"/>
                </a:lnTo>
                <a:lnTo>
                  <a:pt x="4256516" y="0"/>
                </a:lnTo>
                <a:lnTo>
                  <a:pt x="4259215" y="12099"/>
                </a:lnTo>
                <a:cubicBezTo>
                  <a:pt x="4281692" y="60207"/>
                  <a:pt x="4334311" y="93962"/>
                  <a:pt x="4395639" y="93962"/>
                </a:cubicBezTo>
                <a:cubicBezTo>
                  <a:pt x="4456968" y="93962"/>
                  <a:pt x="4509588" y="60207"/>
                  <a:pt x="4532067" y="12099"/>
                </a:cubicBezTo>
                <a:lnTo>
                  <a:pt x="4534763" y="0"/>
                </a:lnTo>
                <a:lnTo>
                  <a:pt x="4552636" y="0"/>
                </a:lnTo>
                <a:lnTo>
                  <a:pt x="4555336" y="12099"/>
                </a:lnTo>
                <a:cubicBezTo>
                  <a:pt x="4577812" y="60207"/>
                  <a:pt x="4630431" y="93962"/>
                  <a:pt x="4691761" y="93962"/>
                </a:cubicBezTo>
                <a:cubicBezTo>
                  <a:pt x="4753089" y="93962"/>
                  <a:pt x="4805709" y="60207"/>
                  <a:pt x="4828185" y="12099"/>
                </a:cubicBezTo>
                <a:lnTo>
                  <a:pt x="4830884" y="0"/>
                </a:lnTo>
                <a:lnTo>
                  <a:pt x="4848757" y="0"/>
                </a:lnTo>
                <a:lnTo>
                  <a:pt x="4851455" y="12099"/>
                </a:lnTo>
                <a:cubicBezTo>
                  <a:pt x="4873933" y="60206"/>
                  <a:pt x="4926551" y="93962"/>
                  <a:pt x="4987879" y="93962"/>
                </a:cubicBezTo>
                <a:cubicBezTo>
                  <a:pt x="5049207" y="93962"/>
                  <a:pt x="5101828" y="60206"/>
                  <a:pt x="5124305" y="12099"/>
                </a:cubicBezTo>
                <a:lnTo>
                  <a:pt x="5127003" y="0"/>
                </a:lnTo>
                <a:lnTo>
                  <a:pt x="5144876" y="0"/>
                </a:lnTo>
                <a:lnTo>
                  <a:pt x="5147575" y="12099"/>
                </a:lnTo>
                <a:cubicBezTo>
                  <a:pt x="5170052" y="60206"/>
                  <a:pt x="5222671" y="93962"/>
                  <a:pt x="5283999" y="93962"/>
                </a:cubicBezTo>
                <a:cubicBezTo>
                  <a:pt x="5345328" y="93962"/>
                  <a:pt x="5397946" y="60206"/>
                  <a:pt x="5420424" y="12099"/>
                </a:cubicBezTo>
                <a:lnTo>
                  <a:pt x="5423122" y="0"/>
                </a:lnTo>
                <a:lnTo>
                  <a:pt x="5440996" y="0"/>
                </a:lnTo>
                <a:lnTo>
                  <a:pt x="5443695" y="12099"/>
                </a:lnTo>
                <a:cubicBezTo>
                  <a:pt x="5466172" y="60206"/>
                  <a:pt x="5518790" y="93962"/>
                  <a:pt x="5580118" y="93962"/>
                </a:cubicBezTo>
                <a:cubicBezTo>
                  <a:pt x="5641446" y="93962"/>
                  <a:pt x="5694067" y="60206"/>
                  <a:pt x="5716545" y="12099"/>
                </a:cubicBezTo>
                <a:lnTo>
                  <a:pt x="5719242" y="0"/>
                </a:lnTo>
                <a:lnTo>
                  <a:pt x="5737118" y="0"/>
                </a:lnTo>
                <a:lnTo>
                  <a:pt x="5739817" y="12099"/>
                </a:lnTo>
                <a:cubicBezTo>
                  <a:pt x="5762289" y="60206"/>
                  <a:pt x="5814910" y="93962"/>
                  <a:pt x="5876237" y="93962"/>
                </a:cubicBezTo>
                <a:cubicBezTo>
                  <a:pt x="5937566" y="93962"/>
                  <a:pt x="5990185" y="60206"/>
                  <a:pt x="6012662" y="12099"/>
                </a:cubicBezTo>
                <a:lnTo>
                  <a:pt x="6015360" y="0"/>
                </a:lnTo>
                <a:lnTo>
                  <a:pt x="6033234" y="0"/>
                </a:lnTo>
                <a:lnTo>
                  <a:pt x="6035933" y="12099"/>
                </a:lnTo>
                <a:cubicBezTo>
                  <a:pt x="6058409" y="60206"/>
                  <a:pt x="6111029" y="93962"/>
                  <a:pt x="6172357" y="93962"/>
                </a:cubicBezTo>
                <a:cubicBezTo>
                  <a:pt x="6233686" y="93962"/>
                  <a:pt x="6286305" y="60206"/>
                  <a:pt x="6308782" y="12099"/>
                </a:cubicBezTo>
                <a:lnTo>
                  <a:pt x="6311480" y="0"/>
                </a:lnTo>
                <a:lnTo>
                  <a:pt x="6329355" y="0"/>
                </a:lnTo>
                <a:lnTo>
                  <a:pt x="6332054" y="12098"/>
                </a:lnTo>
                <a:cubicBezTo>
                  <a:pt x="6354530" y="60206"/>
                  <a:pt x="6407150" y="93962"/>
                  <a:pt x="6468478" y="93962"/>
                </a:cubicBezTo>
                <a:cubicBezTo>
                  <a:pt x="6529807" y="93962"/>
                  <a:pt x="6582426" y="60206"/>
                  <a:pt x="6604903" y="12098"/>
                </a:cubicBezTo>
                <a:lnTo>
                  <a:pt x="6607601" y="0"/>
                </a:lnTo>
                <a:lnTo>
                  <a:pt x="6625474" y="0"/>
                </a:lnTo>
                <a:lnTo>
                  <a:pt x="6628173" y="12098"/>
                </a:lnTo>
                <a:cubicBezTo>
                  <a:pt x="6650649" y="60206"/>
                  <a:pt x="6703269" y="93961"/>
                  <a:pt x="6764597" y="93961"/>
                </a:cubicBezTo>
                <a:cubicBezTo>
                  <a:pt x="6825926" y="93961"/>
                  <a:pt x="6878545" y="60206"/>
                  <a:pt x="6901022" y="12098"/>
                </a:cubicBezTo>
                <a:lnTo>
                  <a:pt x="6903720" y="0"/>
                </a:lnTo>
                <a:lnTo>
                  <a:pt x="6921594" y="0"/>
                </a:lnTo>
                <a:lnTo>
                  <a:pt x="6924293" y="12098"/>
                </a:lnTo>
                <a:cubicBezTo>
                  <a:pt x="6946769" y="60206"/>
                  <a:pt x="6999389" y="93961"/>
                  <a:pt x="7060717" y="93961"/>
                </a:cubicBezTo>
                <a:cubicBezTo>
                  <a:pt x="7122045" y="93961"/>
                  <a:pt x="7174665" y="60206"/>
                  <a:pt x="7197142" y="12098"/>
                </a:cubicBezTo>
                <a:lnTo>
                  <a:pt x="7199840" y="0"/>
                </a:lnTo>
                <a:lnTo>
                  <a:pt x="7217714" y="0"/>
                </a:lnTo>
                <a:lnTo>
                  <a:pt x="7220413" y="12098"/>
                </a:lnTo>
                <a:cubicBezTo>
                  <a:pt x="7242889" y="60206"/>
                  <a:pt x="7295509" y="93961"/>
                  <a:pt x="7356837" y="93961"/>
                </a:cubicBezTo>
                <a:cubicBezTo>
                  <a:pt x="7418165" y="93961"/>
                  <a:pt x="7470785" y="60206"/>
                  <a:pt x="7493262" y="12098"/>
                </a:cubicBezTo>
                <a:lnTo>
                  <a:pt x="7495960" y="0"/>
                </a:lnTo>
                <a:lnTo>
                  <a:pt x="7513834" y="0"/>
                </a:lnTo>
                <a:lnTo>
                  <a:pt x="7516533" y="12098"/>
                </a:lnTo>
                <a:cubicBezTo>
                  <a:pt x="7539009" y="60206"/>
                  <a:pt x="7591629" y="93961"/>
                  <a:pt x="7652957" y="93961"/>
                </a:cubicBezTo>
                <a:cubicBezTo>
                  <a:pt x="7714286" y="93961"/>
                  <a:pt x="7766905" y="60206"/>
                  <a:pt x="7789382" y="12098"/>
                </a:cubicBezTo>
                <a:lnTo>
                  <a:pt x="7792080" y="0"/>
                </a:lnTo>
                <a:lnTo>
                  <a:pt x="7809955" y="0"/>
                </a:lnTo>
                <a:lnTo>
                  <a:pt x="7812653" y="12098"/>
                </a:lnTo>
                <a:cubicBezTo>
                  <a:pt x="7835129" y="60206"/>
                  <a:pt x="7887749" y="93961"/>
                  <a:pt x="7949077" y="93961"/>
                </a:cubicBezTo>
                <a:cubicBezTo>
                  <a:pt x="8010405" y="93961"/>
                  <a:pt x="8063025" y="60206"/>
                  <a:pt x="8085502" y="12098"/>
                </a:cubicBezTo>
                <a:lnTo>
                  <a:pt x="8088200" y="0"/>
                </a:lnTo>
                <a:lnTo>
                  <a:pt x="8106074" y="0"/>
                </a:lnTo>
                <a:lnTo>
                  <a:pt x="8108772" y="12098"/>
                </a:lnTo>
                <a:cubicBezTo>
                  <a:pt x="8131249" y="60205"/>
                  <a:pt x="8183869" y="93961"/>
                  <a:pt x="8245197" y="93961"/>
                </a:cubicBezTo>
                <a:cubicBezTo>
                  <a:pt x="8306525" y="93961"/>
                  <a:pt x="8359145" y="60205"/>
                  <a:pt x="8381622" y="12098"/>
                </a:cubicBezTo>
                <a:lnTo>
                  <a:pt x="8384320" y="0"/>
                </a:lnTo>
                <a:lnTo>
                  <a:pt x="8402194" y="0"/>
                </a:lnTo>
                <a:lnTo>
                  <a:pt x="8404892" y="12098"/>
                </a:lnTo>
                <a:cubicBezTo>
                  <a:pt x="8427369" y="60205"/>
                  <a:pt x="8479989" y="93961"/>
                  <a:pt x="8541317" y="93961"/>
                </a:cubicBezTo>
                <a:cubicBezTo>
                  <a:pt x="8602645" y="93961"/>
                  <a:pt x="8655265" y="60205"/>
                  <a:pt x="8677742" y="12098"/>
                </a:cubicBezTo>
                <a:lnTo>
                  <a:pt x="8680440" y="0"/>
                </a:lnTo>
                <a:lnTo>
                  <a:pt x="8698315" y="0"/>
                </a:lnTo>
                <a:lnTo>
                  <a:pt x="8701013" y="12098"/>
                </a:lnTo>
                <a:cubicBezTo>
                  <a:pt x="8723490" y="60205"/>
                  <a:pt x="8776110" y="93961"/>
                  <a:pt x="8837438" y="93961"/>
                </a:cubicBezTo>
                <a:cubicBezTo>
                  <a:pt x="8898766" y="93961"/>
                  <a:pt x="8951386" y="60205"/>
                  <a:pt x="8973863" y="12098"/>
                </a:cubicBezTo>
                <a:lnTo>
                  <a:pt x="8976561" y="0"/>
                </a:lnTo>
                <a:lnTo>
                  <a:pt x="8994434" y="0"/>
                </a:lnTo>
                <a:lnTo>
                  <a:pt x="8997132" y="12098"/>
                </a:lnTo>
                <a:cubicBezTo>
                  <a:pt x="9019609" y="60205"/>
                  <a:pt x="9072229" y="93961"/>
                  <a:pt x="9133557" y="93961"/>
                </a:cubicBezTo>
                <a:cubicBezTo>
                  <a:pt x="9194885" y="93961"/>
                  <a:pt x="9247505" y="60205"/>
                  <a:pt x="9269982" y="12098"/>
                </a:cubicBezTo>
                <a:lnTo>
                  <a:pt x="9272680" y="0"/>
                </a:lnTo>
                <a:lnTo>
                  <a:pt x="9290554" y="0"/>
                </a:lnTo>
                <a:lnTo>
                  <a:pt x="9293252" y="12097"/>
                </a:lnTo>
                <a:cubicBezTo>
                  <a:pt x="9315729" y="60205"/>
                  <a:pt x="9368349" y="93961"/>
                  <a:pt x="9429677" y="93961"/>
                </a:cubicBezTo>
                <a:cubicBezTo>
                  <a:pt x="9491005" y="93961"/>
                  <a:pt x="9543625" y="60205"/>
                  <a:pt x="9566102" y="12097"/>
                </a:cubicBezTo>
                <a:lnTo>
                  <a:pt x="9568800" y="0"/>
                </a:lnTo>
                <a:lnTo>
                  <a:pt x="9586674" y="0"/>
                </a:lnTo>
                <a:lnTo>
                  <a:pt x="9589372" y="12097"/>
                </a:lnTo>
                <a:cubicBezTo>
                  <a:pt x="9611849" y="60205"/>
                  <a:pt x="9664469" y="93961"/>
                  <a:pt x="9725797" y="93961"/>
                </a:cubicBezTo>
                <a:cubicBezTo>
                  <a:pt x="9787125" y="93961"/>
                  <a:pt x="9839745" y="60205"/>
                  <a:pt x="9862222" y="12097"/>
                </a:cubicBezTo>
                <a:lnTo>
                  <a:pt x="9864920" y="0"/>
                </a:lnTo>
                <a:lnTo>
                  <a:pt x="9882794" y="0"/>
                </a:lnTo>
                <a:lnTo>
                  <a:pt x="9885492" y="12097"/>
                </a:lnTo>
                <a:cubicBezTo>
                  <a:pt x="9907969" y="60205"/>
                  <a:pt x="9960589" y="93960"/>
                  <a:pt x="10021917" y="93960"/>
                </a:cubicBezTo>
                <a:cubicBezTo>
                  <a:pt x="10083245" y="93960"/>
                  <a:pt x="10135865" y="60205"/>
                  <a:pt x="10158342" y="12097"/>
                </a:cubicBezTo>
                <a:lnTo>
                  <a:pt x="10161040" y="0"/>
                </a:lnTo>
                <a:lnTo>
                  <a:pt x="10178914" y="0"/>
                </a:lnTo>
                <a:lnTo>
                  <a:pt x="10181612" y="12097"/>
                </a:lnTo>
                <a:cubicBezTo>
                  <a:pt x="10204089" y="60205"/>
                  <a:pt x="10256709" y="93960"/>
                  <a:pt x="10318037" y="93960"/>
                </a:cubicBezTo>
                <a:cubicBezTo>
                  <a:pt x="10379365" y="93960"/>
                  <a:pt x="10431985" y="60205"/>
                  <a:pt x="10454462" y="12097"/>
                </a:cubicBezTo>
                <a:lnTo>
                  <a:pt x="10457160" y="0"/>
                </a:lnTo>
                <a:lnTo>
                  <a:pt x="10475036" y="0"/>
                </a:lnTo>
                <a:lnTo>
                  <a:pt x="10477733" y="12097"/>
                </a:lnTo>
                <a:cubicBezTo>
                  <a:pt x="10500210" y="60205"/>
                  <a:pt x="10552830" y="93960"/>
                  <a:pt x="10614158" y="93960"/>
                </a:cubicBezTo>
                <a:cubicBezTo>
                  <a:pt x="10675486" y="93960"/>
                  <a:pt x="10728106" y="60205"/>
                  <a:pt x="10750583" y="12097"/>
                </a:cubicBezTo>
                <a:lnTo>
                  <a:pt x="10753281" y="0"/>
                </a:lnTo>
                <a:lnTo>
                  <a:pt x="10771155" y="0"/>
                </a:lnTo>
                <a:lnTo>
                  <a:pt x="10773852" y="12097"/>
                </a:lnTo>
                <a:cubicBezTo>
                  <a:pt x="10796329" y="60205"/>
                  <a:pt x="10848949" y="93960"/>
                  <a:pt x="10910277" y="93960"/>
                </a:cubicBezTo>
                <a:cubicBezTo>
                  <a:pt x="10971605" y="93960"/>
                  <a:pt x="11024225" y="60205"/>
                  <a:pt x="11046702" y="12097"/>
                </a:cubicBezTo>
                <a:lnTo>
                  <a:pt x="11049400" y="0"/>
                </a:lnTo>
                <a:lnTo>
                  <a:pt x="11067275" y="0"/>
                </a:lnTo>
                <a:lnTo>
                  <a:pt x="11069972" y="12097"/>
                </a:lnTo>
                <a:cubicBezTo>
                  <a:pt x="11092449" y="60204"/>
                  <a:pt x="11145069" y="93960"/>
                  <a:pt x="11206397" y="93960"/>
                </a:cubicBezTo>
                <a:cubicBezTo>
                  <a:pt x="11267725" y="93960"/>
                  <a:pt x="11320345" y="60204"/>
                  <a:pt x="11342822" y="12097"/>
                </a:cubicBezTo>
                <a:lnTo>
                  <a:pt x="11345520" y="0"/>
                </a:lnTo>
                <a:lnTo>
                  <a:pt x="11497454" y="0"/>
                </a:lnTo>
                <a:lnTo>
                  <a:pt x="11497454" y="336590"/>
                </a:lnTo>
                <a:lnTo>
                  <a:pt x="11468668" y="343010"/>
                </a:lnTo>
                <a:cubicBezTo>
                  <a:pt x="11420561" y="365487"/>
                  <a:pt x="11386805" y="418106"/>
                  <a:pt x="11386805" y="479435"/>
                </a:cubicBezTo>
                <a:cubicBezTo>
                  <a:pt x="11386805" y="540763"/>
                  <a:pt x="11420561" y="593383"/>
                  <a:pt x="11468668" y="615860"/>
                </a:cubicBezTo>
                <a:lnTo>
                  <a:pt x="11497454" y="622279"/>
                </a:lnTo>
                <a:lnTo>
                  <a:pt x="11497454" y="632710"/>
                </a:lnTo>
                <a:lnTo>
                  <a:pt x="11468668" y="639130"/>
                </a:lnTo>
                <a:cubicBezTo>
                  <a:pt x="11420561" y="661607"/>
                  <a:pt x="11386805" y="714227"/>
                  <a:pt x="11386805" y="775555"/>
                </a:cubicBezTo>
                <a:cubicBezTo>
                  <a:pt x="11386805" y="836883"/>
                  <a:pt x="11420561" y="889503"/>
                  <a:pt x="11468668" y="911980"/>
                </a:cubicBezTo>
                <a:lnTo>
                  <a:pt x="11497454" y="918399"/>
                </a:lnTo>
                <a:lnTo>
                  <a:pt x="11497454" y="928830"/>
                </a:lnTo>
                <a:lnTo>
                  <a:pt x="11468668" y="935250"/>
                </a:lnTo>
                <a:cubicBezTo>
                  <a:pt x="11420561" y="957727"/>
                  <a:pt x="11386805" y="1010346"/>
                  <a:pt x="11386805" y="1071675"/>
                </a:cubicBezTo>
                <a:cubicBezTo>
                  <a:pt x="11386805" y="1133003"/>
                  <a:pt x="11420561" y="1185623"/>
                  <a:pt x="11468668" y="1208100"/>
                </a:cubicBezTo>
                <a:lnTo>
                  <a:pt x="11497454" y="1214519"/>
                </a:lnTo>
                <a:lnTo>
                  <a:pt x="11497454" y="1224951"/>
                </a:lnTo>
                <a:lnTo>
                  <a:pt x="11468668" y="1231370"/>
                </a:lnTo>
                <a:cubicBezTo>
                  <a:pt x="11420561" y="1253847"/>
                  <a:pt x="11386805" y="1306466"/>
                  <a:pt x="11386805" y="1367794"/>
                </a:cubicBezTo>
                <a:cubicBezTo>
                  <a:pt x="11386805" y="1429123"/>
                  <a:pt x="11420561" y="1481743"/>
                  <a:pt x="11468668" y="1504219"/>
                </a:cubicBezTo>
                <a:lnTo>
                  <a:pt x="11497454" y="1510639"/>
                </a:lnTo>
                <a:lnTo>
                  <a:pt x="11497454" y="1521070"/>
                </a:lnTo>
                <a:lnTo>
                  <a:pt x="11468668" y="1527489"/>
                </a:lnTo>
                <a:cubicBezTo>
                  <a:pt x="11420561" y="1549966"/>
                  <a:pt x="11386805" y="1602586"/>
                  <a:pt x="11386805" y="1663913"/>
                </a:cubicBezTo>
                <a:cubicBezTo>
                  <a:pt x="11386805" y="1725241"/>
                  <a:pt x="11420561" y="1777862"/>
                  <a:pt x="11468668" y="1800338"/>
                </a:cubicBezTo>
                <a:lnTo>
                  <a:pt x="11497454" y="1806758"/>
                </a:lnTo>
                <a:lnTo>
                  <a:pt x="11497454" y="1817190"/>
                </a:lnTo>
                <a:lnTo>
                  <a:pt x="11468668" y="1823609"/>
                </a:lnTo>
                <a:cubicBezTo>
                  <a:pt x="11420561" y="1846086"/>
                  <a:pt x="11386805" y="1898705"/>
                  <a:pt x="11386805" y="1960033"/>
                </a:cubicBezTo>
                <a:cubicBezTo>
                  <a:pt x="11386805" y="2021363"/>
                  <a:pt x="11420561" y="2073982"/>
                  <a:pt x="11468668" y="2096458"/>
                </a:cubicBezTo>
                <a:lnTo>
                  <a:pt x="11497454" y="2102878"/>
                </a:lnTo>
                <a:lnTo>
                  <a:pt x="11497454" y="2113309"/>
                </a:lnTo>
                <a:lnTo>
                  <a:pt x="11468668" y="2119729"/>
                </a:lnTo>
                <a:cubicBezTo>
                  <a:pt x="11420561" y="2142205"/>
                  <a:pt x="11386805" y="2194825"/>
                  <a:pt x="11386805" y="2256154"/>
                </a:cubicBezTo>
                <a:cubicBezTo>
                  <a:pt x="11386805" y="2317482"/>
                  <a:pt x="11420561" y="2370102"/>
                  <a:pt x="11468668" y="2392578"/>
                </a:cubicBezTo>
                <a:lnTo>
                  <a:pt x="11497454" y="2398998"/>
                </a:lnTo>
                <a:lnTo>
                  <a:pt x="11497454" y="2409429"/>
                </a:lnTo>
                <a:lnTo>
                  <a:pt x="11468668" y="2415849"/>
                </a:lnTo>
                <a:cubicBezTo>
                  <a:pt x="11420561" y="2438325"/>
                  <a:pt x="11386805" y="2490945"/>
                  <a:pt x="11386805" y="2552273"/>
                </a:cubicBezTo>
                <a:cubicBezTo>
                  <a:pt x="11386805" y="2613602"/>
                  <a:pt x="11420561" y="2666221"/>
                  <a:pt x="11468668" y="2688698"/>
                </a:cubicBezTo>
                <a:lnTo>
                  <a:pt x="11497454" y="2695118"/>
                </a:lnTo>
                <a:lnTo>
                  <a:pt x="11497454" y="2705549"/>
                </a:lnTo>
                <a:lnTo>
                  <a:pt x="11468668" y="2711969"/>
                </a:lnTo>
                <a:cubicBezTo>
                  <a:pt x="11420561" y="2734446"/>
                  <a:pt x="11386805" y="2787065"/>
                  <a:pt x="11386805" y="2848393"/>
                </a:cubicBezTo>
                <a:cubicBezTo>
                  <a:pt x="11386805" y="2909721"/>
                  <a:pt x="11420561" y="2962341"/>
                  <a:pt x="11468668" y="2984818"/>
                </a:cubicBezTo>
                <a:lnTo>
                  <a:pt x="11497454" y="2991238"/>
                </a:lnTo>
                <a:lnTo>
                  <a:pt x="11497454" y="3001669"/>
                </a:lnTo>
                <a:lnTo>
                  <a:pt x="11468668" y="3008089"/>
                </a:lnTo>
                <a:cubicBezTo>
                  <a:pt x="11420561" y="3030565"/>
                  <a:pt x="11386805" y="3083185"/>
                  <a:pt x="11386805" y="3144513"/>
                </a:cubicBezTo>
                <a:cubicBezTo>
                  <a:pt x="11386805" y="3205841"/>
                  <a:pt x="11420561" y="3258461"/>
                  <a:pt x="11468668" y="3280938"/>
                </a:cubicBezTo>
                <a:lnTo>
                  <a:pt x="11497454" y="3287357"/>
                </a:lnTo>
                <a:lnTo>
                  <a:pt x="11497454" y="3297789"/>
                </a:lnTo>
                <a:lnTo>
                  <a:pt x="11468668" y="3304208"/>
                </a:lnTo>
                <a:cubicBezTo>
                  <a:pt x="11420561" y="3326685"/>
                  <a:pt x="11386805" y="3379305"/>
                  <a:pt x="11386805" y="3440633"/>
                </a:cubicBezTo>
                <a:cubicBezTo>
                  <a:pt x="11386805" y="3501961"/>
                  <a:pt x="11420561" y="3554581"/>
                  <a:pt x="11468668" y="3577058"/>
                </a:cubicBezTo>
                <a:lnTo>
                  <a:pt x="11497454" y="3583477"/>
                </a:lnTo>
                <a:lnTo>
                  <a:pt x="11497454" y="3593909"/>
                </a:lnTo>
                <a:lnTo>
                  <a:pt x="11468668" y="3600328"/>
                </a:lnTo>
                <a:cubicBezTo>
                  <a:pt x="11420561" y="3622805"/>
                  <a:pt x="11386805" y="3675425"/>
                  <a:pt x="11386805" y="3736753"/>
                </a:cubicBezTo>
                <a:cubicBezTo>
                  <a:pt x="11386805" y="3798082"/>
                  <a:pt x="11420561" y="3850701"/>
                  <a:pt x="11468668" y="3873178"/>
                </a:cubicBezTo>
                <a:lnTo>
                  <a:pt x="11497454" y="3879598"/>
                </a:lnTo>
                <a:lnTo>
                  <a:pt x="11497454" y="3890029"/>
                </a:lnTo>
                <a:lnTo>
                  <a:pt x="11468668" y="3896449"/>
                </a:lnTo>
                <a:cubicBezTo>
                  <a:pt x="11420561" y="3918925"/>
                  <a:pt x="11386805" y="3971545"/>
                  <a:pt x="11386805" y="4032873"/>
                </a:cubicBezTo>
                <a:cubicBezTo>
                  <a:pt x="11386805" y="4094202"/>
                  <a:pt x="11420561" y="4146821"/>
                  <a:pt x="11468668" y="4169298"/>
                </a:cubicBezTo>
                <a:lnTo>
                  <a:pt x="11497454" y="4175718"/>
                </a:lnTo>
                <a:lnTo>
                  <a:pt x="11497454" y="4186149"/>
                </a:lnTo>
                <a:lnTo>
                  <a:pt x="11468668" y="4192569"/>
                </a:lnTo>
                <a:cubicBezTo>
                  <a:pt x="11420561" y="4215045"/>
                  <a:pt x="11386805" y="4267665"/>
                  <a:pt x="11386805" y="4328993"/>
                </a:cubicBezTo>
                <a:cubicBezTo>
                  <a:pt x="11386805" y="4390322"/>
                  <a:pt x="11420561" y="4442941"/>
                  <a:pt x="11468668" y="4465418"/>
                </a:cubicBezTo>
                <a:lnTo>
                  <a:pt x="11497454" y="4471838"/>
                </a:lnTo>
                <a:lnTo>
                  <a:pt x="11497454" y="4482269"/>
                </a:lnTo>
                <a:lnTo>
                  <a:pt x="11468668" y="4488689"/>
                </a:lnTo>
                <a:cubicBezTo>
                  <a:pt x="11420561" y="4511165"/>
                  <a:pt x="11386805" y="4563785"/>
                  <a:pt x="11386805" y="4625113"/>
                </a:cubicBezTo>
                <a:cubicBezTo>
                  <a:pt x="11386805" y="4686442"/>
                  <a:pt x="11420561" y="4739061"/>
                  <a:pt x="11468668" y="4761538"/>
                </a:cubicBezTo>
                <a:lnTo>
                  <a:pt x="11497454" y="4767958"/>
                </a:lnTo>
                <a:lnTo>
                  <a:pt x="11497454" y="4778389"/>
                </a:lnTo>
                <a:lnTo>
                  <a:pt x="11468668" y="4784809"/>
                </a:lnTo>
                <a:cubicBezTo>
                  <a:pt x="11420561" y="4807285"/>
                  <a:pt x="11386805" y="4859905"/>
                  <a:pt x="11386805" y="4921233"/>
                </a:cubicBezTo>
                <a:cubicBezTo>
                  <a:pt x="11386805" y="4982561"/>
                  <a:pt x="11420561" y="5035181"/>
                  <a:pt x="11468668" y="5057658"/>
                </a:cubicBezTo>
                <a:lnTo>
                  <a:pt x="11497454" y="5064078"/>
                </a:lnTo>
                <a:lnTo>
                  <a:pt x="11497454" y="5074509"/>
                </a:lnTo>
                <a:lnTo>
                  <a:pt x="11468668" y="5080929"/>
                </a:lnTo>
                <a:cubicBezTo>
                  <a:pt x="11420561" y="5103405"/>
                  <a:pt x="11386805" y="5156025"/>
                  <a:pt x="11386805" y="5217353"/>
                </a:cubicBezTo>
                <a:cubicBezTo>
                  <a:pt x="11386805" y="5278682"/>
                  <a:pt x="11420561" y="5331301"/>
                  <a:pt x="11468668" y="5353778"/>
                </a:cubicBezTo>
                <a:lnTo>
                  <a:pt x="11497454" y="5360198"/>
                </a:lnTo>
                <a:lnTo>
                  <a:pt x="11497454" y="5370629"/>
                </a:lnTo>
                <a:lnTo>
                  <a:pt x="11468668" y="5377049"/>
                </a:lnTo>
                <a:cubicBezTo>
                  <a:pt x="11420561" y="5399525"/>
                  <a:pt x="11386805" y="5452145"/>
                  <a:pt x="11386805" y="5513473"/>
                </a:cubicBezTo>
                <a:cubicBezTo>
                  <a:pt x="11386805" y="5574801"/>
                  <a:pt x="11420561" y="5627421"/>
                  <a:pt x="11468668" y="5649898"/>
                </a:cubicBezTo>
                <a:lnTo>
                  <a:pt x="11497454" y="5656318"/>
                </a:lnTo>
                <a:lnTo>
                  <a:pt x="11497454" y="5666749"/>
                </a:lnTo>
                <a:lnTo>
                  <a:pt x="11468668" y="5673169"/>
                </a:lnTo>
                <a:cubicBezTo>
                  <a:pt x="11420561" y="5695645"/>
                  <a:pt x="11386805" y="5748265"/>
                  <a:pt x="11386805" y="5809593"/>
                </a:cubicBezTo>
                <a:cubicBezTo>
                  <a:pt x="11386805" y="5870921"/>
                  <a:pt x="11420561" y="5923541"/>
                  <a:pt x="11468668" y="5946018"/>
                </a:cubicBezTo>
                <a:lnTo>
                  <a:pt x="11497454" y="5952438"/>
                </a:lnTo>
                <a:lnTo>
                  <a:pt x="11497454" y="6091161"/>
                </a:lnTo>
                <a:lnTo>
                  <a:pt x="11307234" y="6091161"/>
                </a:lnTo>
                <a:lnTo>
                  <a:pt x="11276312" y="6049642"/>
                </a:lnTo>
                <a:cubicBezTo>
                  <a:pt x="11249519" y="6025386"/>
                  <a:pt x="11212504" y="6010383"/>
                  <a:pt x="11171618" y="6010383"/>
                </a:cubicBezTo>
                <a:cubicBezTo>
                  <a:pt x="11130733" y="6010383"/>
                  <a:pt x="11093718" y="6025386"/>
                  <a:pt x="11066924" y="6049642"/>
                </a:cubicBezTo>
                <a:lnTo>
                  <a:pt x="11036002" y="6091161"/>
                </a:lnTo>
                <a:lnTo>
                  <a:pt x="11011114" y="6091161"/>
                </a:lnTo>
                <a:lnTo>
                  <a:pt x="10980192" y="6049642"/>
                </a:lnTo>
                <a:cubicBezTo>
                  <a:pt x="10953399" y="6025386"/>
                  <a:pt x="10916384" y="6010383"/>
                  <a:pt x="10875498" y="6010383"/>
                </a:cubicBezTo>
                <a:cubicBezTo>
                  <a:pt x="10834612" y="6010383"/>
                  <a:pt x="10797597" y="6025386"/>
                  <a:pt x="10770804" y="6049642"/>
                </a:cubicBezTo>
                <a:lnTo>
                  <a:pt x="10739882" y="6091161"/>
                </a:lnTo>
                <a:lnTo>
                  <a:pt x="10714995" y="6091161"/>
                </a:lnTo>
                <a:lnTo>
                  <a:pt x="10684073" y="6049642"/>
                </a:lnTo>
                <a:cubicBezTo>
                  <a:pt x="10657279" y="6025386"/>
                  <a:pt x="10620264" y="6010383"/>
                  <a:pt x="10579379" y="6010383"/>
                </a:cubicBezTo>
                <a:cubicBezTo>
                  <a:pt x="10538493" y="6010383"/>
                  <a:pt x="10501478" y="6025386"/>
                  <a:pt x="10474685" y="6049642"/>
                </a:cubicBezTo>
                <a:lnTo>
                  <a:pt x="10443763" y="6091161"/>
                </a:lnTo>
                <a:lnTo>
                  <a:pt x="10418874" y="6091161"/>
                </a:lnTo>
                <a:lnTo>
                  <a:pt x="10387952" y="6049642"/>
                </a:lnTo>
                <a:cubicBezTo>
                  <a:pt x="10361158" y="6025386"/>
                  <a:pt x="10324143" y="6010383"/>
                  <a:pt x="10283258" y="6010383"/>
                </a:cubicBezTo>
                <a:cubicBezTo>
                  <a:pt x="10242372" y="6010383"/>
                  <a:pt x="10205358" y="6025386"/>
                  <a:pt x="10178564" y="6049642"/>
                </a:cubicBezTo>
                <a:lnTo>
                  <a:pt x="10147642" y="6091161"/>
                </a:lnTo>
                <a:lnTo>
                  <a:pt x="10122754" y="6091161"/>
                </a:lnTo>
                <a:lnTo>
                  <a:pt x="10091832" y="6049642"/>
                </a:lnTo>
                <a:cubicBezTo>
                  <a:pt x="10065039" y="6025386"/>
                  <a:pt x="10028024" y="6010383"/>
                  <a:pt x="9987138" y="6010383"/>
                </a:cubicBezTo>
                <a:cubicBezTo>
                  <a:pt x="9946253" y="6010383"/>
                  <a:pt x="9909238" y="6025386"/>
                  <a:pt x="9882444" y="6049642"/>
                </a:cubicBezTo>
                <a:lnTo>
                  <a:pt x="9851522" y="6091161"/>
                </a:lnTo>
                <a:lnTo>
                  <a:pt x="9826634" y="6091161"/>
                </a:lnTo>
                <a:lnTo>
                  <a:pt x="9795712" y="6049642"/>
                </a:lnTo>
                <a:cubicBezTo>
                  <a:pt x="9768919" y="6025386"/>
                  <a:pt x="9731904" y="6010383"/>
                  <a:pt x="9691018" y="6010383"/>
                </a:cubicBezTo>
                <a:cubicBezTo>
                  <a:pt x="9650133" y="6010383"/>
                  <a:pt x="9613118" y="6025386"/>
                  <a:pt x="9586324" y="6049642"/>
                </a:cubicBezTo>
                <a:lnTo>
                  <a:pt x="9555402" y="6091161"/>
                </a:lnTo>
                <a:lnTo>
                  <a:pt x="9530515" y="6091161"/>
                </a:lnTo>
                <a:lnTo>
                  <a:pt x="9499592" y="6049642"/>
                </a:lnTo>
                <a:cubicBezTo>
                  <a:pt x="9472798" y="6025386"/>
                  <a:pt x="9435784" y="6010383"/>
                  <a:pt x="9394898" y="6010383"/>
                </a:cubicBezTo>
                <a:cubicBezTo>
                  <a:pt x="9354013" y="6010383"/>
                  <a:pt x="9316998" y="6025386"/>
                  <a:pt x="9290204" y="6049642"/>
                </a:cubicBezTo>
                <a:lnTo>
                  <a:pt x="9259282" y="6091161"/>
                </a:lnTo>
                <a:lnTo>
                  <a:pt x="9234394" y="6091161"/>
                </a:lnTo>
                <a:lnTo>
                  <a:pt x="9203472" y="6049642"/>
                </a:lnTo>
                <a:cubicBezTo>
                  <a:pt x="9176678" y="6025386"/>
                  <a:pt x="9139663" y="6010383"/>
                  <a:pt x="9098778" y="6010383"/>
                </a:cubicBezTo>
                <a:cubicBezTo>
                  <a:pt x="9057893" y="6010383"/>
                  <a:pt x="9020878" y="6025386"/>
                  <a:pt x="8994084" y="6049642"/>
                </a:cubicBezTo>
                <a:lnTo>
                  <a:pt x="8963162" y="6091161"/>
                </a:lnTo>
                <a:lnTo>
                  <a:pt x="8938276" y="6091161"/>
                </a:lnTo>
                <a:lnTo>
                  <a:pt x="8907353" y="6049642"/>
                </a:lnTo>
                <a:cubicBezTo>
                  <a:pt x="8880560" y="6025386"/>
                  <a:pt x="8843545" y="6010383"/>
                  <a:pt x="8802659" y="6010383"/>
                </a:cubicBezTo>
                <a:cubicBezTo>
                  <a:pt x="8761774" y="6010383"/>
                  <a:pt x="8724759" y="6025386"/>
                  <a:pt x="8697965" y="6049642"/>
                </a:cubicBezTo>
                <a:lnTo>
                  <a:pt x="8667043" y="6091161"/>
                </a:lnTo>
                <a:lnTo>
                  <a:pt x="8642154" y="6091161"/>
                </a:lnTo>
                <a:lnTo>
                  <a:pt x="8611232" y="6049642"/>
                </a:lnTo>
                <a:cubicBezTo>
                  <a:pt x="8584439" y="6025386"/>
                  <a:pt x="8547423" y="6010383"/>
                  <a:pt x="8506538" y="6010383"/>
                </a:cubicBezTo>
                <a:cubicBezTo>
                  <a:pt x="8465652" y="6010383"/>
                  <a:pt x="8428638" y="6025386"/>
                  <a:pt x="8401844" y="6049642"/>
                </a:cubicBezTo>
                <a:lnTo>
                  <a:pt x="8370922" y="6091161"/>
                </a:lnTo>
                <a:lnTo>
                  <a:pt x="8346034" y="6091161"/>
                </a:lnTo>
                <a:lnTo>
                  <a:pt x="8315112" y="6049642"/>
                </a:lnTo>
                <a:cubicBezTo>
                  <a:pt x="8288318" y="6025386"/>
                  <a:pt x="8251303" y="6010383"/>
                  <a:pt x="8210418" y="6010383"/>
                </a:cubicBezTo>
                <a:cubicBezTo>
                  <a:pt x="8169533" y="6010383"/>
                  <a:pt x="8132518" y="6025386"/>
                  <a:pt x="8105724" y="6049642"/>
                </a:cubicBezTo>
                <a:lnTo>
                  <a:pt x="8074802" y="6091161"/>
                </a:lnTo>
                <a:lnTo>
                  <a:pt x="8049915" y="6091161"/>
                </a:lnTo>
                <a:lnTo>
                  <a:pt x="8018992" y="6049641"/>
                </a:lnTo>
                <a:cubicBezTo>
                  <a:pt x="7992199" y="6025386"/>
                  <a:pt x="7955184" y="6010383"/>
                  <a:pt x="7914298" y="6010383"/>
                </a:cubicBezTo>
                <a:cubicBezTo>
                  <a:pt x="7873413" y="6010383"/>
                  <a:pt x="7836398" y="6025386"/>
                  <a:pt x="7809604" y="6049641"/>
                </a:cubicBezTo>
                <a:lnTo>
                  <a:pt x="7778682" y="6091161"/>
                </a:lnTo>
                <a:lnTo>
                  <a:pt x="7753795" y="6091161"/>
                </a:lnTo>
                <a:lnTo>
                  <a:pt x="7722872" y="6049642"/>
                </a:lnTo>
                <a:cubicBezTo>
                  <a:pt x="7696079" y="6025386"/>
                  <a:pt x="7659064" y="6010383"/>
                  <a:pt x="7618178" y="6010383"/>
                </a:cubicBezTo>
                <a:cubicBezTo>
                  <a:pt x="7577293" y="6010383"/>
                  <a:pt x="7540278" y="6025386"/>
                  <a:pt x="7513484" y="6049642"/>
                </a:cubicBezTo>
                <a:lnTo>
                  <a:pt x="7482562" y="6091161"/>
                </a:lnTo>
                <a:lnTo>
                  <a:pt x="7457675" y="6091161"/>
                </a:lnTo>
                <a:lnTo>
                  <a:pt x="7426752" y="6049642"/>
                </a:lnTo>
                <a:cubicBezTo>
                  <a:pt x="7399959" y="6025386"/>
                  <a:pt x="7362944" y="6010383"/>
                  <a:pt x="7322058" y="6010383"/>
                </a:cubicBezTo>
                <a:cubicBezTo>
                  <a:pt x="7281173" y="6010383"/>
                  <a:pt x="7244158" y="6025386"/>
                  <a:pt x="7217364" y="6049642"/>
                </a:cubicBezTo>
                <a:lnTo>
                  <a:pt x="7186442" y="6091161"/>
                </a:lnTo>
                <a:lnTo>
                  <a:pt x="7161555" y="6091161"/>
                </a:lnTo>
                <a:lnTo>
                  <a:pt x="7130632" y="6049642"/>
                </a:lnTo>
                <a:cubicBezTo>
                  <a:pt x="7103839" y="6025386"/>
                  <a:pt x="7066824" y="6010383"/>
                  <a:pt x="7025938" y="6010383"/>
                </a:cubicBezTo>
                <a:cubicBezTo>
                  <a:pt x="6985053" y="6010383"/>
                  <a:pt x="6948038" y="6025386"/>
                  <a:pt x="6921244" y="6049642"/>
                </a:cubicBezTo>
                <a:lnTo>
                  <a:pt x="6890322" y="6091161"/>
                </a:lnTo>
                <a:lnTo>
                  <a:pt x="6865435" y="6091161"/>
                </a:lnTo>
                <a:lnTo>
                  <a:pt x="6834512" y="6049641"/>
                </a:lnTo>
                <a:cubicBezTo>
                  <a:pt x="6807719" y="6025386"/>
                  <a:pt x="6770704" y="6010383"/>
                  <a:pt x="6729818" y="6010383"/>
                </a:cubicBezTo>
                <a:cubicBezTo>
                  <a:pt x="6688933" y="6010383"/>
                  <a:pt x="6651918" y="6025386"/>
                  <a:pt x="6625124" y="6049641"/>
                </a:cubicBezTo>
                <a:lnTo>
                  <a:pt x="6594202" y="6091161"/>
                </a:lnTo>
                <a:lnTo>
                  <a:pt x="6569316" y="6091161"/>
                </a:lnTo>
                <a:lnTo>
                  <a:pt x="6538393" y="6049641"/>
                </a:lnTo>
                <a:cubicBezTo>
                  <a:pt x="6511600" y="6025386"/>
                  <a:pt x="6474585" y="6010383"/>
                  <a:pt x="6433699" y="6010383"/>
                </a:cubicBezTo>
                <a:cubicBezTo>
                  <a:pt x="6392814" y="6010383"/>
                  <a:pt x="6355799" y="6025386"/>
                  <a:pt x="6329005" y="6049641"/>
                </a:cubicBezTo>
                <a:lnTo>
                  <a:pt x="6298083" y="6091161"/>
                </a:lnTo>
                <a:lnTo>
                  <a:pt x="6273195" y="6091161"/>
                </a:lnTo>
                <a:lnTo>
                  <a:pt x="6242272" y="6049641"/>
                </a:lnTo>
                <a:cubicBezTo>
                  <a:pt x="6215479" y="6025386"/>
                  <a:pt x="6178464" y="6010383"/>
                  <a:pt x="6137578" y="6010383"/>
                </a:cubicBezTo>
                <a:cubicBezTo>
                  <a:pt x="6096693" y="6010383"/>
                  <a:pt x="6059678" y="6025386"/>
                  <a:pt x="6032884" y="6049641"/>
                </a:cubicBezTo>
                <a:lnTo>
                  <a:pt x="6001962" y="6091161"/>
                </a:lnTo>
                <a:lnTo>
                  <a:pt x="5977075" y="6091161"/>
                </a:lnTo>
                <a:lnTo>
                  <a:pt x="5946152" y="6049641"/>
                </a:lnTo>
                <a:cubicBezTo>
                  <a:pt x="5919359" y="6025386"/>
                  <a:pt x="5882344" y="6010383"/>
                  <a:pt x="5841458" y="6010383"/>
                </a:cubicBezTo>
                <a:cubicBezTo>
                  <a:pt x="5800575" y="6010383"/>
                  <a:pt x="5763559" y="6025386"/>
                  <a:pt x="5736765" y="6049641"/>
                </a:cubicBezTo>
                <a:lnTo>
                  <a:pt x="5705843" y="6091161"/>
                </a:lnTo>
                <a:lnTo>
                  <a:pt x="5680955" y="6091161"/>
                </a:lnTo>
                <a:lnTo>
                  <a:pt x="5650033" y="6049641"/>
                </a:lnTo>
                <a:cubicBezTo>
                  <a:pt x="5623240" y="6025386"/>
                  <a:pt x="5586224" y="6010383"/>
                  <a:pt x="5545338" y="6010383"/>
                </a:cubicBezTo>
                <a:cubicBezTo>
                  <a:pt x="5504454" y="6010383"/>
                  <a:pt x="5467439" y="6025386"/>
                  <a:pt x="5440645" y="6049641"/>
                </a:cubicBezTo>
                <a:lnTo>
                  <a:pt x="5409723" y="6091161"/>
                </a:lnTo>
                <a:lnTo>
                  <a:pt x="5384835" y="6091161"/>
                </a:lnTo>
                <a:lnTo>
                  <a:pt x="5353914" y="6049641"/>
                </a:lnTo>
                <a:cubicBezTo>
                  <a:pt x="5327120" y="6025386"/>
                  <a:pt x="5290105" y="6010383"/>
                  <a:pt x="5249219" y="6010383"/>
                </a:cubicBezTo>
                <a:cubicBezTo>
                  <a:pt x="5208335" y="6010383"/>
                  <a:pt x="5171319" y="6025386"/>
                  <a:pt x="5144525" y="6049641"/>
                </a:cubicBezTo>
                <a:lnTo>
                  <a:pt x="5113603" y="6091161"/>
                </a:lnTo>
                <a:lnTo>
                  <a:pt x="5088716" y="6091161"/>
                </a:lnTo>
                <a:lnTo>
                  <a:pt x="5057793" y="6049641"/>
                </a:lnTo>
                <a:cubicBezTo>
                  <a:pt x="5030999" y="6025386"/>
                  <a:pt x="4993985" y="6010383"/>
                  <a:pt x="4953098" y="6010383"/>
                </a:cubicBezTo>
                <a:cubicBezTo>
                  <a:pt x="4912214" y="6010383"/>
                  <a:pt x="4875199" y="6025386"/>
                  <a:pt x="4848405" y="6049641"/>
                </a:cubicBezTo>
                <a:lnTo>
                  <a:pt x="4817484" y="6091161"/>
                </a:lnTo>
                <a:lnTo>
                  <a:pt x="4792597" y="6091161"/>
                </a:lnTo>
                <a:lnTo>
                  <a:pt x="4761676" y="6049641"/>
                </a:lnTo>
                <a:cubicBezTo>
                  <a:pt x="4734882" y="6025386"/>
                  <a:pt x="4697866" y="6010383"/>
                  <a:pt x="4656980" y="6010383"/>
                </a:cubicBezTo>
                <a:cubicBezTo>
                  <a:pt x="4616094" y="6010383"/>
                  <a:pt x="4579079" y="6025386"/>
                  <a:pt x="4552286" y="6049641"/>
                </a:cubicBezTo>
                <a:lnTo>
                  <a:pt x="4521363" y="6091161"/>
                </a:lnTo>
                <a:lnTo>
                  <a:pt x="4496476" y="6091161"/>
                </a:lnTo>
                <a:lnTo>
                  <a:pt x="4465554" y="6049641"/>
                </a:lnTo>
                <a:cubicBezTo>
                  <a:pt x="4438760" y="6025386"/>
                  <a:pt x="4401744" y="6010383"/>
                  <a:pt x="4360860" y="6010383"/>
                </a:cubicBezTo>
                <a:cubicBezTo>
                  <a:pt x="4319976" y="6010383"/>
                  <a:pt x="4282959" y="6025386"/>
                  <a:pt x="4256167" y="6049641"/>
                </a:cubicBezTo>
                <a:lnTo>
                  <a:pt x="4225243" y="6091161"/>
                </a:lnTo>
                <a:lnTo>
                  <a:pt x="4200358" y="6091161"/>
                </a:lnTo>
                <a:lnTo>
                  <a:pt x="4169432" y="6049642"/>
                </a:lnTo>
                <a:cubicBezTo>
                  <a:pt x="4142640" y="6025386"/>
                  <a:pt x="4105625" y="6010383"/>
                  <a:pt x="4064739" y="6010383"/>
                </a:cubicBezTo>
                <a:cubicBezTo>
                  <a:pt x="4023854" y="6010383"/>
                  <a:pt x="3986839" y="6025386"/>
                  <a:pt x="3960046" y="6049642"/>
                </a:cubicBezTo>
                <a:lnTo>
                  <a:pt x="3929127" y="6091161"/>
                </a:lnTo>
                <a:lnTo>
                  <a:pt x="3904238" y="6091161"/>
                </a:lnTo>
                <a:lnTo>
                  <a:pt x="3873314" y="6049642"/>
                </a:lnTo>
                <a:cubicBezTo>
                  <a:pt x="3846527" y="6025386"/>
                  <a:pt x="3809512" y="6010383"/>
                  <a:pt x="3768627" y="6010383"/>
                </a:cubicBezTo>
                <a:cubicBezTo>
                  <a:pt x="3727741" y="6010383"/>
                  <a:pt x="3690726" y="6025386"/>
                  <a:pt x="3663932" y="6049642"/>
                </a:cubicBezTo>
                <a:lnTo>
                  <a:pt x="3633011" y="6091161"/>
                </a:lnTo>
                <a:lnTo>
                  <a:pt x="3608124" y="6091161"/>
                </a:lnTo>
                <a:lnTo>
                  <a:pt x="3577200" y="6049642"/>
                </a:lnTo>
                <a:cubicBezTo>
                  <a:pt x="3550406" y="6025386"/>
                  <a:pt x="3513392" y="6010383"/>
                  <a:pt x="3472507" y="6010383"/>
                </a:cubicBezTo>
                <a:cubicBezTo>
                  <a:pt x="3431621" y="6010383"/>
                  <a:pt x="3394605" y="6025386"/>
                  <a:pt x="3367811" y="6049642"/>
                </a:cubicBezTo>
                <a:lnTo>
                  <a:pt x="3336889" y="6091161"/>
                </a:lnTo>
                <a:lnTo>
                  <a:pt x="3312003" y="6091161"/>
                </a:lnTo>
                <a:lnTo>
                  <a:pt x="3281082" y="6049642"/>
                </a:lnTo>
                <a:cubicBezTo>
                  <a:pt x="3254287" y="6025386"/>
                  <a:pt x="3217274" y="6010383"/>
                  <a:pt x="3176386" y="6010383"/>
                </a:cubicBezTo>
                <a:cubicBezTo>
                  <a:pt x="3135500" y="6010383"/>
                  <a:pt x="3098486" y="6025386"/>
                  <a:pt x="3071692" y="6049642"/>
                </a:cubicBezTo>
                <a:lnTo>
                  <a:pt x="3040772" y="6091161"/>
                </a:lnTo>
                <a:lnTo>
                  <a:pt x="3015882" y="6091161"/>
                </a:lnTo>
                <a:lnTo>
                  <a:pt x="2984959" y="6049641"/>
                </a:lnTo>
                <a:cubicBezTo>
                  <a:pt x="2958168" y="6025386"/>
                  <a:pt x="2921152" y="6010383"/>
                  <a:pt x="2880266" y="6010383"/>
                </a:cubicBezTo>
                <a:cubicBezTo>
                  <a:pt x="2839381" y="6010383"/>
                  <a:pt x="2802365" y="6025386"/>
                  <a:pt x="2775571" y="6049641"/>
                </a:cubicBezTo>
                <a:lnTo>
                  <a:pt x="2744649" y="6091161"/>
                </a:lnTo>
                <a:lnTo>
                  <a:pt x="2719763" y="6091161"/>
                </a:lnTo>
                <a:lnTo>
                  <a:pt x="2688842" y="6049642"/>
                </a:lnTo>
                <a:cubicBezTo>
                  <a:pt x="2662049" y="6025386"/>
                  <a:pt x="2625033" y="6010383"/>
                  <a:pt x="2584148" y="6010383"/>
                </a:cubicBezTo>
                <a:cubicBezTo>
                  <a:pt x="2543263" y="6010383"/>
                  <a:pt x="2506247" y="6025386"/>
                  <a:pt x="2479454" y="6049642"/>
                </a:cubicBezTo>
                <a:lnTo>
                  <a:pt x="2448533" y="6091161"/>
                </a:lnTo>
                <a:lnTo>
                  <a:pt x="2423647" y="6091161"/>
                </a:lnTo>
                <a:lnTo>
                  <a:pt x="2392723" y="6049642"/>
                </a:lnTo>
                <a:cubicBezTo>
                  <a:pt x="2365930" y="6025386"/>
                  <a:pt x="2328912" y="6010383"/>
                  <a:pt x="2288029" y="6010383"/>
                </a:cubicBezTo>
                <a:cubicBezTo>
                  <a:pt x="2247144" y="6010383"/>
                  <a:pt x="2210128" y="6025386"/>
                  <a:pt x="2183334" y="6049642"/>
                </a:cubicBezTo>
                <a:lnTo>
                  <a:pt x="2152411" y="6091161"/>
                </a:lnTo>
                <a:lnTo>
                  <a:pt x="2127526" y="6091161"/>
                </a:lnTo>
                <a:lnTo>
                  <a:pt x="2096603" y="6049642"/>
                </a:lnTo>
                <a:cubicBezTo>
                  <a:pt x="2069811" y="6025386"/>
                  <a:pt x="2032794" y="6010383"/>
                  <a:pt x="1991909" y="6010383"/>
                </a:cubicBezTo>
                <a:cubicBezTo>
                  <a:pt x="1951023" y="6010383"/>
                  <a:pt x="1914006" y="6025386"/>
                  <a:pt x="1887212" y="6049642"/>
                </a:cubicBezTo>
                <a:lnTo>
                  <a:pt x="1856293" y="6091161"/>
                </a:lnTo>
                <a:lnTo>
                  <a:pt x="1831402" y="6091161"/>
                </a:lnTo>
                <a:lnTo>
                  <a:pt x="1800482" y="6049642"/>
                </a:lnTo>
                <a:cubicBezTo>
                  <a:pt x="1773686" y="6025386"/>
                  <a:pt x="1736675" y="6010383"/>
                  <a:pt x="1695789" y="6010383"/>
                </a:cubicBezTo>
                <a:cubicBezTo>
                  <a:pt x="1654904" y="6010383"/>
                  <a:pt x="1617888" y="6025386"/>
                  <a:pt x="1591095" y="6049642"/>
                </a:cubicBezTo>
                <a:lnTo>
                  <a:pt x="1560173" y="6091161"/>
                </a:lnTo>
                <a:lnTo>
                  <a:pt x="1535286" y="6091161"/>
                </a:lnTo>
                <a:lnTo>
                  <a:pt x="1504363" y="6049642"/>
                </a:lnTo>
                <a:cubicBezTo>
                  <a:pt x="1477570" y="6025386"/>
                  <a:pt x="1440555" y="6010383"/>
                  <a:pt x="1399669" y="6010383"/>
                </a:cubicBezTo>
                <a:cubicBezTo>
                  <a:pt x="1358784" y="6010383"/>
                  <a:pt x="1321769" y="6025386"/>
                  <a:pt x="1294975" y="6049642"/>
                </a:cubicBezTo>
                <a:lnTo>
                  <a:pt x="1264053" y="6091161"/>
                </a:lnTo>
                <a:lnTo>
                  <a:pt x="1239166" y="6091161"/>
                </a:lnTo>
                <a:lnTo>
                  <a:pt x="1208243" y="6049642"/>
                </a:lnTo>
                <a:cubicBezTo>
                  <a:pt x="1181450" y="6025386"/>
                  <a:pt x="1144435" y="6010383"/>
                  <a:pt x="1103549" y="6010383"/>
                </a:cubicBezTo>
                <a:cubicBezTo>
                  <a:pt x="1062664" y="6010383"/>
                  <a:pt x="1025649" y="6025386"/>
                  <a:pt x="998855" y="6049642"/>
                </a:cubicBezTo>
                <a:lnTo>
                  <a:pt x="967933" y="6091161"/>
                </a:lnTo>
                <a:lnTo>
                  <a:pt x="943046" y="6091161"/>
                </a:lnTo>
                <a:lnTo>
                  <a:pt x="912124" y="6049642"/>
                </a:lnTo>
                <a:cubicBezTo>
                  <a:pt x="885330" y="6025386"/>
                  <a:pt x="848315" y="6010383"/>
                  <a:pt x="807430" y="6010383"/>
                </a:cubicBezTo>
                <a:cubicBezTo>
                  <a:pt x="766544" y="6010383"/>
                  <a:pt x="729529" y="6025386"/>
                  <a:pt x="702736" y="6049642"/>
                </a:cubicBezTo>
                <a:lnTo>
                  <a:pt x="671813" y="6091161"/>
                </a:lnTo>
                <a:lnTo>
                  <a:pt x="646926" y="6091161"/>
                </a:lnTo>
                <a:lnTo>
                  <a:pt x="616004" y="6049642"/>
                </a:lnTo>
                <a:cubicBezTo>
                  <a:pt x="589210" y="6025386"/>
                  <a:pt x="552195" y="6010383"/>
                  <a:pt x="511310" y="6010383"/>
                </a:cubicBezTo>
                <a:cubicBezTo>
                  <a:pt x="470425" y="6010383"/>
                  <a:pt x="433409" y="6025386"/>
                  <a:pt x="406616" y="6049642"/>
                </a:cubicBezTo>
                <a:lnTo>
                  <a:pt x="375693" y="6091161"/>
                </a:lnTo>
                <a:lnTo>
                  <a:pt x="350807" y="6091161"/>
                </a:lnTo>
                <a:lnTo>
                  <a:pt x="319884" y="6049642"/>
                </a:lnTo>
                <a:cubicBezTo>
                  <a:pt x="293091" y="6025386"/>
                  <a:pt x="256076" y="6010383"/>
                  <a:pt x="215190" y="6010383"/>
                </a:cubicBezTo>
                <a:cubicBezTo>
                  <a:pt x="174305" y="6010383"/>
                  <a:pt x="137290" y="6025386"/>
                  <a:pt x="110496" y="6049642"/>
                </a:cubicBezTo>
                <a:lnTo>
                  <a:pt x="79574" y="6091161"/>
                </a:lnTo>
                <a:lnTo>
                  <a:pt x="0" y="6091161"/>
                </a:lnTo>
                <a:lnTo>
                  <a:pt x="0" y="5844632"/>
                </a:lnTo>
                <a:lnTo>
                  <a:pt x="9270" y="5842565"/>
                </a:lnTo>
                <a:cubicBezTo>
                  <a:pt x="57378" y="5820088"/>
                  <a:pt x="91133" y="5767469"/>
                  <a:pt x="91133" y="5706140"/>
                </a:cubicBezTo>
                <a:cubicBezTo>
                  <a:pt x="91133" y="5644812"/>
                  <a:pt x="57378" y="5592192"/>
                  <a:pt x="9270" y="5569716"/>
                </a:cubicBezTo>
                <a:lnTo>
                  <a:pt x="0" y="5567648"/>
                </a:lnTo>
                <a:lnTo>
                  <a:pt x="0" y="5548512"/>
                </a:lnTo>
                <a:lnTo>
                  <a:pt x="9270" y="5546445"/>
                </a:lnTo>
                <a:cubicBezTo>
                  <a:pt x="57378" y="5523968"/>
                  <a:pt x="91133" y="5471348"/>
                  <a:pt x="91133" y="5410020"/>
                </a:cubicBezTo>
                <a:cubicBezTo>
                  <a:pt x="91133" y="5348692"/>
                  <a:pt x="57378" y="5296072"/>
                  <a:pt x="9270" y="5273596"/>
                </a:cubicBezTo>
                <a:lnTo>
                  <a:pt x="0" y="5271528"/>
                </a:lnTo>
                <a:lnTo>
                  <a:pt x="0" y="5252392"/>
                </a:lnTo>
                <a:lnTo>
                  <a:pt x="9270" y="5250325"/>
                </a:lnTo>
                <a:cubicBezTo>
                  <a:pt x="57378" y="5227848"/>
                  <a:pt x="91134" y="5175228"/>
                  <a:pt x="91134" y="5113900"/>
                </a:cubicBezTo>
                <a:cubicBezTo>
                  <a:pt x="91134" y="5052572"/>
                  <a:pt x="57378" y="4999952"/>
                  <a:pt x="9270" y="4977476"/>
                </a:cubicBezTo>
                <a:lnTo>
                  <a:pt x="0" y="4975408"/>
                </a:lnTo>
                <a:lnTo>
                  <a:pt x="0" y="4956272"/>
                </a:lnTo>
                <a:lnTo>
                  <a:pt x="9271" y="4954205"/>
                </a:lnTo>
                <a:cubicBezTo>
                  <a:pt x="57378" y="4931728"/>
                  <a:pt x="91134" y="4879108"/>
                  <a:pt x="91134" y="4817780"/>
                </a:cubicBezTo>
                <a:cubicBezTo>
                  <a:pt x="91134" y="4756452"/>
                  <a:pt x="57378" y="4703832"/>
                  <a:pt x="9271" y="4681356"/>
                </a:cubicBezTo>
                <a:lnTo>
                  <a:pt x="0" y="4679288"/>
                </a:lnTo>
                <a:lnTo>
                  <a:pt x="0" y="4660152"/>
                </a:lnTo>
                <a:lnTo>
                  <a:pt x="9271" y="4658085"/>
                </a:lnTo>
                <a:cubicBezTo>
                  <a:pt x="57378" y="4635608"/>
                  <a:pt x="91134" y="4582988"/>
                  <a:pt x="91134" y="4521660"/>
                </a:cubicBezTo>
                <a:cubicBezTo>
                  <a:pt x="91134" y="4460332"/>
                  <a:pt x="57378" y="4407712"/>
                  <a:pt x="9271" y="4385236"/>
                </a:cubicBezTo>
                <a:lnTo>
                  <a:pt x="0" y="4383168"/>
                </a:lnTo>
                <a:lnTo>
                  <a:pt x="0" y="4364032"/>
                </a:lnTo>
                <a:lnTo>
                  <a:pt x="9271" y="4361965"/>
                </a:lnTo>
                <a:cubicBezTo>
                  <a:pt x="57378" y="4339488"/>
                  <a:pt x="91134" y="4286868"/>
                  <a:pt x="91134" y="4225540"/>
                </a:cubicBezTo>
                <a:cubicBezTo>
                  <a:pt x="91134" y="4164212"/>
                  <a:pt x="57378" y="4111592"/>
                  <a:pt x="9271" y="4089116"/>
                </a:cubicBezTo>
                <a:lnTo>
                  <a:pt x="0" y="4087048"/>
                </a:lnTo>
                <a:lnTo>
                  <a:pt x="0" y="4067912"/>
                </a:lnTo>
                <a:lnTo>
                  <a:pt x="9271" y="4065845"/>
                </a:lnTo>
                <a:cubicBezTo>
                  <a:pt x="57379" y="4043368"/>
                  <a:pt x="91134" y="3990749"/>
                  <a:pt x="91134" y="3929420"/>
                </a:cubicBezTo>
                <a:cubicBezTo>
                  <a:pt x="91134" y="3868092"/>
                  <a:pt x="57379" y="3815472"/>
                  <a:pt x="9271" y="3792996"/>
                </a:cubicBezTo>
                <a:lnTo>
                  <a:pt x="0" y="3790928"/>
                </a:lnTo>
                <a:lnTo>
                  <a:pt x="0" y="3771793"/>
                </a:lnTo>
                <a:lnTo>
                  <a:pt x="9271" y="3769725"/>
                </a:lnTo>
                <a:cubicBezTo>
                  <a:pt x="57379" y="3747248"/>
                  <a:pt x="91134" y="3694628"/>
                  <a:pt x="91134" y="3633300"/>
                </a:cubicBezTo>
                <a:cubicBezTo>
                  <a:pt x="91134" y="3571972"/>
                  <a:pt x="57379" y="3519352"/>
                  <a:pt x="9271" y="3496875"/>
                </a:cubicBezTo>
                <a:lnTo>
                  <a:pt x="0" y="3494808"/>
                </a:lnTo>
                <a:lnTo>
                  <a:pt x="0" y="3475672"/>
                </a:lnTo>
                <a:lnTo>
                  <a:pt x="9271" y="3473605"/>
                </a:lnTo>
                <a:cubicBezTo>
                  <a:pt x="57379" y="3451128"/>
                  <a:pt x="91135" y="3398508"/>
                  <a:pt x="91135" y="3337180"/>
                </a:cubicBezTo>
                <a:cubicBezTo>
                  <a:pt x="91135" y="3275852"/>
                  <a:pt x="57379" y="3223232"/>
                  <a:pt x="9271" y="3200755"/>
                </a:cubicBezTo>
                <a:lnTo>
                  <a:pt x="0" y="3198688"/>
                </a:lnTo>
                <a:lnTo>
                  <a:pt x="0" y="3179552"/>
                </a:lnTo>
                <a:lnTo>
                  <a:pt x="9272" y="3177485"/>
                </a:lnTo>
                <a:cubicBezTo>
                  <a:pt x="57379" y="3155008"/>
                  <a:pt x="91135" y="3102388"/>
                  <a:pt x="91135" y="3041060"/>
                </a:cubicBezTo>
                <a:cubicBezTo>
                  <a:pt x="91135" y="2979733"/>
                  <a:pt x="57379" y="2927113"/>
                  <a:pt x="9272" y="2904636"/>
                </a:cubicBezTo>
                <a:lnTo>
                  <a:pt x="0" y="2902568"/>
                </a:lnTo>
                <a:lnTo>
                  <a:pt x="0" y="2883434"/>
                </a:lnTo>
                <a:lnTo>
                  <a:pt x="9272" y="2881366"/>
                </a:lnTo>
                <a:cubicBezTo>
                  <a:pt x="57379" y="2858889"/>
                  <a:pt x="91135" y="2806269"/>
                  <a:pt x="91135" y="2744940"/>
                </a:cubicBezTo>
                <a:cubicBezTo>
                  <a:pt x="91135" y="2683612"/>
                  <a:pt x="57379" y="2630994"/>
                  <a:pt x="9272" y="2608517"/>
                </a:cubicBezTo>
                <a:lnTo>
                  <a:pt x="0" y="2606449"/>
                </a:lnTo>
                <a:lnTo>
                  <a:pt x="0" y="2587313"/>
                </a:lnTo>
                <a:lnTo>
                  <a:pt x="9272" y="2585246"/>
                </a:lnTo>
                <a:cubicBezTo>
                  <a:pt x="57379" y="2562770"/>
                  <a:pt x="91135" y="2510150"/>
                  <a:pt x="91135" y="2448821"/>
                </a:cubicBezTo>
                <a:cubicBezTo>
                  <a:pt x="91135" y="2387493"/>
                  <a:pt x="57379" y="2334874"/>
                  <a:pt x="9272" y="2312398"/>
                </a:cubicBezTo>
                <a:lnTo>
                  <a:pt x="0" y="2310329"/>
                </a:lnTo>
                <a:lnTo>
                  <a:pt x="0" y="2291195"/>
                </a:lnTo>
                <a:lnTo>
                  <a:pt x="9272" y="2289127"/>
                </a:lnTo>
                <a:cubicBezTo>
                  <a:pt x="57380" y="2266649"/>
                  <a:pt x="91135" y="2214030"/>
                  <a:pt x="91135" y="2152702"/>
                </a:cubicBezTo>
                <a:cubicBezTo>
                  <a:pt x="91135" y="2091373"/>
                  <a:pt x="57380" y="2038754"/>
                  <a:pt x="9272" y="2016277"/>
                </a:cubicBezTo>
                <a:lnTo>
                  <a:pt x="0" y="2014209"/>
                </a:lnTo>
                <a:lnTo>
                  <a:pt x="0" y="1995074"/>
                </a:lnTo>
                <a:lnTo>
                  <a:pt x="9272" y="1993006"/>
                </a:lnTo>
                <a:cubicBezTo>
                  <a:pt x="57380" y="1970529"/>
                  <a:pt x="91135" y="1917910"/>
                  <a:pt x="91135" y="1856581"/>
                </a:cubicBezTo>
                <a:cubicBezTo>
                  <a:pt x="91135" y="1795252"/>
                  <a:pt x="57380" y="1742634"/>
                  <a:pt x="9272" y="1720157"/>
                </a:cubicBezTo>
                <a:lnTo>
                  <a:pt x="0" y="1718089"/>
                </a:lnTo>
                <a:lnTo>
                  <a:pt x="0" y="1698953"/>
                </a:lnTo>
                <a:lnTo>
                  <a:pt x="9272" y="1696886"/>
                </a:lnTo>
                <a:cubicBezTo>
                  <a:pt x="57380" y="1674410"/>
                  <a:pt x="91136" y="1621789"/>
                  <a:pt x="91136" y="1560463"/>
                </a:cubicBezTo>
                <a:cubicBezTo>
                  <a:pt x="91136" y="1499135"/>
                  <a:pt x="57380" y="1446516"/>
                  <a:pt x="9272" y="1424039"/>
                </a:cubicBezTo>
                <a:lnTo>
                  <a:pt x="0" y="1421971"/>
                </a:lnTo>
                <a:lnTo>
                  <a:pt x="0" y="1402836"/>
                </a:lnTo>
                <a:lnTo>
                  <a:pt x="9273" y="1400768"/>
                </a:lnTo>
                <a:cubicBezTo>
                  <a:pt x="57380" y="1378291"/>
                  <a:pt x="91136" y="1325672"/>
                  <a:pt x="91136" y="1264344"/>
                </a:cubicBezTo>
                <a:cubicBezTo>
                  <a:pt x="91136" y="1203016"/>
                  <a:pt x="57380" y="1150396"/>
                  <a:pt x="9273" y="1127919"/>
                </a:cubicBezTo>
                <a:lnTo>
                  <a:pt x="0" y="1125851"/>
                </a:lnTo>
                <a:lnTo>
                  <a:pt x="0" y="1106716"/>
                </a:lnTo>
                <a:lnTo>
                  <a:pt x="9273" y="1104648"/>
                </a:lnTo>
                <a:cubicBezTo>
                  <a:pt x="57380" y="1082172"/>
                  <a:pt x="91136" y="1029552"/>
                  <a:pt x="91136" y="968224"/>
                </a:cubicBezTo>
                <a:cubicBezTo>
                  <a:pt x="91136" y="906895"/>
                  <a:pt x="57380" y="854276"/>
                  <a:pt x="9273" y="831799"/>
                </a:cubicBezTo>
                <a:lnTo>
                  <a:pt x="0" y="829731"/>
                </a:lnTo>
                <a:lnTo>
                  <a:pt x="0" y="810597"/>
                </a:lnTo>
                <a:lnTo>
                  <a:pt x="9273" y="808529"/>
                </a:lnTo>
                <a:cubicBezTo>
                  <a:pt x="57380" y="786052"/>
                  <a:pt x="91136" y="733432"/>
                  <a:pt x="91136" y="672104"/>
                </a:cubicBezTo>
                <a:cubicBezTo>
                  <a:pt x="91136" y="610776"/>
                  <a:pt x="57380" y="558155"/>
                  <a:pt x="9273" y="535679"/>
                </a:cubicBezTo>
                <a:lnTo>
                  <a:pt x="0" y="533610"/>
                </a:lnTo>
                <a:lnTo>
                  <a:pt x="0" y="514475"/>
                </a:lnTo>
                <a:lnTo>
                  <a:pt x="9273" y="512407"/>
                </a:lnTo>
                <a:cubicBezTo>
                  <a:pt x="57381" y="489931"/>
                  <a:pt x="91136" y="437311"/>
                  <a:pt x="91136" y="375984"/>
                </a:cubicBezTo>
                <a:cubicBezTo>
                  <a:pt x="91136" y="314655"/>
                  <a:pt x="57381" y="262036"/>
                  <a:pt x="9273" y="239559"/>
                </a:cubicBezTo>
                <a:lnTo>
                  <a:pt x="0" y="237491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482613"/>
            <a:ext cx="1748971" cy="250156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000" dirty="0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660400" y="2984180"/>
            <a:ext cx="4606925" cy="199739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4000" dirty="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4000" b="1">
                <a:solidFill>
                  <a:srgbClr val="000000"/>
                </a:solidFill>
                <a:latin typeface="等线"/>
              </a:rPr>
              <a:t>IP协议与网络层功能解析</a:t>
            </a:r>
            <a:endParaRPr kumimoji="1"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5881278" y="1195627"/>
            <a:ext cx="5617993" cy="503613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/>
          </a:blip>
          <a:srcRect l="17095" r="17095"/>
          <a:stretch>
            <a:fillRect/>
          </a:stretch>
        </p:blipFill>
        <p:spPr>
          <a:xfrm>
            <a:off x="6042382" y="1458725"/>
            <a:ext cx="5295784" cy="450994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673100" y="1019406"/>
            <a:ext cx="2493432" cy="309631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IP协议的定义与作用</a:t>
            </a:r>
            <a:endParaRPr kumimoji="1" lang="zh-CN" altLang="en-US" dirty="0"/>
          </a:p>
        </p:txBody>
      </p:sp>
      <p:sp>
        <p:nvSpPr>
          <p:cNvPr id="7" name="标题 1"/>
          <p:cNvSpPr txBox="1"/>
          <p:nvPr/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  <a:cs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IP协议是TCP/IP协议族的核心网络层协议，负责在互联网中实现主机间的逻辑寻址和数据包路由传输。主要功能包括：1.定义IP地址结构；2.封装数据为IP数据报；3.提供无连接、不可靠的分组传输服务；4.实现数据包的路由选择和转发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07681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044450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5734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IP地址分类与寻址机制</a:t>
            </a:r>
            <a:endParaRPr kumimoji="1" lang="zh-CN" altLang="en-US" dirty="0"/>
          </a:p>
        </p:txBody>
      </p:sp>
      <p:sp>
        <p:nvSpPr>
          <p:cNvPr id="11" name="标题 1"/>
          <p:cNvSpPr txBox="1"/>
          <p:nvPr/>
        </p:nvSpPr>
        <p:spPr>
          <a:xfrm>
            <a:off x="125734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IP地址分为A、B、C、D、E五类，基于网络规模划分。A类首位0，B类10，C类110，D类1110（组播），E类1111（保留）。寻址机制通过子网掩码划分网络与主机部分，支持分层路由与地址聚合。IPv4采用32位地址，IPv6扩展为128位。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1600" dirty="0" b="1">
                <a:ln w="12700">
                  <a:noFill/>
                </a:ln>
                <a:solidFill>
                  <a:srgbClr val="0462F5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1600" b="1">
                <a:solidFill>
                  <a:srgbClr val="0462F5"/>
                </a:solidFill>
                <a:latin typeface="等线"/>
              </a:rPr>
              <a:t>IP数据报的结构与字段功能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>
              <a:lnSpc>
                <a:spcPct val="150000"/>
              </a:lnSpc>
            </a:pP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en-US" altLang="zh-CN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kumimoji="1" lang="zh-CN" altLang="en-US" sz="14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ea typeface="Source Han Sans"/>
              </a:rPr>
              <a:t/>
            </a:r>
            <a:r>
              <a:rPr sz="1400">
                <a:solidFill>
                  <a:srgbClr val="0D0D0D"/>
                </a:solidFill>
              </a:rPr>
              <a:t>IP数据报由首部和数据两部分组成。首部包含版本、首部长度、服务类型、总长度、标识、标志、片偏移、生存时间、协议、首部校验和及源/目的IP地址等字段，用于路由选择、分片控制及差错检测。数据部分承载传输层报文。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305555" y="424640"/>
            <a:ext cx="4495800" cy="56515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00323" y="490037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zh-CN" altLang="en-US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kumimoji="1" lang="en-US" altLang="zh-CN" sz="2800" dirty="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等线"/>
                <a:ea typeface="Source Han Sans CN Bold"/>
                <a:cs typeface="Source Han Sans CN Bold"/>
              </a:rPr>
              <a:t/>
            </a:r>
            <a:r>
              <a:rPr sz="2800" b="1">
                <a:solidFill>
                  <a:srgbClr val="262626"/>
                </a:solidFill>
                <a:latin typeface="等线"/>
              </a:rPr>
              <a:t>IP协议的基本概念与工作原理</a:t>
            </a:r>
            <a:endParaRPr kumimoji="1" lang="zh-CN" altLang="en-US" dirty="0"/>
          </a:p>
        </p:txBody>
      </p:sp>
      <p:sp>
        <p:nvSpPr>
          <p:cNvPr id="18" name="标题 1"/>
          <p:cNvSpPr txBox="1"/>
          <p:nvPr/>
        </p:nvSpPr>
        <p:spPr>
          <a:xfrm flipH="1">
            <a:off x="87715" y="421863"/>
            <a:ext cx="570705" cy="570705"/>
          </a:xfrm>
          <a:prstGeom prst="snip2DiagRect">
            <a:avLst>
              <a:gd name="adj1" fmla="val 0"/>
              <a:gd name="adj2" fmla="val 40820"/>
            </a:avLst>
          </a:prstGeom>
          <a:gradFill>
            <a:gsLst>
              <a:gs pos="0">
                <a:schemeClr val="accent1"/>
              </a:gs>
              <a:gs pos="8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462F5"/>
      </a:accent1>
      <a:accent2>
        <a:srgbClr val="00DADA"/>
      </a:accent2>
      <a:accent3>
        <a:srgbClr val="FFFFFF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347</Words>
  <Application>Microsoft Office PowerPoint</Application>
  <PresentationFormat>宽屏</PresentationFormat>
  <Paragraphs>158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Source Han Sans CN Bold</vt:lpstr>
      <vt:lpstr>OPPOSans H</vt:lpstr>
      <vt:lpstr>OPPOSans B</vt:lpstr>
      <vt:lpstr>Source Han Sans</vt:lpstr>
      <vt:lpstr>等线</vt:lpstr>
      <vt:lpstr>OPPOSans L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宏钉 李</cp:lastModifiedBy>
  <cp:revision>6</cp:revision>
  <dcterms:modified xsi:type="dcterms:W3CDTF">2025-03-31T07:38:36Z</dcterms:modified>
</cp:coreProperties>
</file>